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7" r:id="rId4"/>
    <p:sldId id="260" r:id="rId5"/>
    <p:sldId id="425" r:id="rId6"/>
    <p:sldId id="258" r:id="rId7"/>
    <p:sldId id="264" r:id="rId8"/>
    <p:sldId id="259" r:id="rId9"/>
    <p:sldId id="265" r:id="rId10"/>
    <p:sldId id="263" r:id="rId11"/>
    <p:sldId id="266" r:id="rId12"/>
    <p:sldId id="273" r:id="rId13"/>
    <p:sldId id="274" r:id="rId14"/>
    <p:sldId id="278" r:id="rId15"/>
    <p:sldId id="282" r:id="rId16"/>
    <p:sldId id="279" r:id="rId17"/>
    <p:sldId id="280" r:id="rId18"/>
    <p:sldId id="281" r:id="rId19"/>
    <p:sldId id="261" r:id="rId20"/>
    <p:sldId id="267" r:id="rId21"/>
    <p:sldId id="268" r:id="rId22"/>
    <p:sldId id="269" r:id="rId23"/>
    <p:sldId id="270" r:id="rId24"/>
    <p:sldId id="271" r:id="rId25"/>
    <p:sldId id="275" r:id="rId26"/>
    <p:sldId id="276" r:id="rId27"/>
    <p:sldId id="277" r:id="rId28"/>
    <p:sldId id="262" r:id="rId29"/>
    <p:sldId id="27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3116" autoAdjust="0"/>
  </p:normalViewPr>
  <p:slideViewPr>
    <p:cSldViewPr snapToGrid="0">
      <p:cViewPr varScale="1">
        <p:scale>
          <a:sx n="81" d="100"/>
          <a:sy n="81" d="100"/>
        </p:scale>
        <p:origin x="66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0F83-91FD-4DF3-B00E-D6B34AAA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FE915-C769-4E4B-8CD5-072FB2483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88A2-0C04-4095-98FC-85D2DE7E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15A2-3151-4F01-ACE9-1488F525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3634F-B039-4F9A-9E51-E353E1E9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1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06C6-CD1D-47D3-A68C-E1456D64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A2255-2B42-4718-9A03-30711DE31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2DD3D-A661-43CA-BBBB-7ECC770A9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78C6E-1D9C-4520-8AA8-E10DB518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E3CF7-598F-4654-8C35-738A4C9B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B91AD-21B5-4C41-BD38-32CCB8664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E5F9F-F6F3-41E5-A969-116B2E8EA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5C45D-7EFA-43BB-99F5-62138006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4DE6-0B5F-4EEE-943B-88748F0F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8C16C-2B53-4D07-9512-BB9A9533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E224-0E35-4509-A56D-3C468EB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4D83-1CFE-4A84-9226-5BE9BAA7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0138-27AC-42F9-BA14-D5BA4846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2A0A-FFE7-42EF-AAE4-6B15DED3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399F5-584E-4B75-840F-84BD97AF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9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22153-B19B-4AED-9EB1-46F5A7DD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9D481-F5DF-48E4-854A-B4ABB52D7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678D-F2B6-4194-87F0-1D6BA6C0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324A2-1713-4717-ADEA-D7FB41BA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7BC3-7393-4FF0-AA7F-5E66A5F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8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5B83-2D80-41B2-97B2-5AB1FD5B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B950-D98C-46DF-808B-BC2641A54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0B8B6-BD7B-4EB1-A3A8-12699125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5E333-52F3-4C09-8C31-5D48B39B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6C329-BBA7-4352-A668-01FA0467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90B4B-BAAE-4F4C-81D1-7C9084C6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3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3688-FE75-4C62-880C-CB010077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23070-3F58-4A86-A1B5-45264092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C12A3-1174-4FB8-9D41-AFFAA5CD5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C123A-0BE8-4360-813E-8A7DDBD2B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C9C78-34D3-4FA0-9974-45876DF18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4F827-8421-4089-997F-56B7DB4F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2E628-9E08-4ABD-AD59-6784320A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99C342-D4DE-47C9-B07A-E2F17A4F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39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F4AD-3810-4518-B0CA-29E9F684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56832-A88A-4B9B-9349-80368197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23561-5A52-4BCD-B7E2-92C3A85E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1673C-20A1-4762-8A82-A8B7D9B6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1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103A5A-9F60-4CA6-B02D-47196967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56D34-75B6-43E6-80CD-84CAC1C2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AF5C2-DC27-4568-ACCB-EE2CCC1C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4272-F22A-4A1C-B9D9-AF543EA2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6AEE7-B035-4DA3-A83F-37CE6F2A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93648-0FBD-44D5-AEB5-906A22200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C2502-C328-4D0C-BA50-FFFE8FAF8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57C1-284D-413C-B752-000C73F1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AAB2-E428-463B-A2C1-89F9A4C1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6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C738-388C-4AD7-A065-7609A9C3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37629-1FD2-4EDA-BD15-15576B52A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9D440-B300-4BAF-A4F9-07D96DAB5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69636-6B2A-41B9-A463-6F2DA8AC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3481E-F6F9-4D2D-BCF0-D9AD9796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6C75B-53E0-4C75-81E1-D745947D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3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11322-B095-4849-8B2D-FE43384C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4E4-E81D-48E1-945F-DD2226E24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91B8-77DD-48E6-A60C-D4B1B9F86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C6D6D-9434-4237-8651-B6B0C15B46C8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B9EED-8D24-4572-9D2B-6476BA95F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A0312-6A38-403F-8A87-EC153452D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emf"/><Relationship Id="rId3" Type="http://schemas.openxmlformats.org/officeDocument/2006/relationships/image" Target="../media/image2.jpeg"/><Relationship Id="rId7" Type="http://schemas.openxmlformats.org/officeDocument/2006/relationships/image" Target="../media/image6.wmf"/><Relationship Id="rId12" Type="http://schemas.openxmlformats.org/officeDocument/2006/relationships/image" Target="../media/image11.jpeg"/><Relationship Id="rId17" Type="http://schemas.openxmlformats.org/officeDocument/2006/relationships/image" Target="../media/image16.emf"/><Relationship Id="rId2" Type="http://schemas.openxmlformats.org/officeDocument/2006/relationships/image" Target="../media/image1.jpeg"/><Relationship Id="rId16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23.jpeg"/><Relationship Id="rId5" Type="http://schemas.openxmlformats.org/officeDocument/2006/relationships/image" Target="../media/image6.wmf"/><Relationship Id="rId15" Type="http://schemas.openxmlformats.org/officeDocument/2006/relationships/image" Target="../media/image15.wmf"/><Relationship Id="rId10" Type="http://schemas.openxmlformats.org/officeDocument/2006/relationships/image" Target="../media/image22.gif"/><Relationship Id="rId4" Type="http://schemas.openxmlformats.org/officeDocument/2006/relationships/image" Target="../media/image18.jpeg"/><Relationship Id="rId9" Type="http://schemas.openxmlformats.org/officeDocument/2006/relationships/image" Target="../media/image21.jpeg"/><Relationship Id="rId14" Type="http://schemas.openxmlformats.org/officeDocument/2006/relationships/image" Target="../media/image1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5.jpg"/><Relationship Id="rId18" Type="http://schemas.openxmlformats.org/officeDocument/2006/relationships/image" Target="../media/image11.jpeg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12" Type="http://schemas.openxmlformats.org/officeDocument/2006/relationships/image" Target="../media/image18.jpeg"/><Relationship Id="rId17" Type="http://schemas.openxmlformats.org/officeDocument/2006/relationships/image" Target="../media/image35.jpeg"/><Relationship Id="rId2" Type="http://schemas.openxmlformats.org/officeDocument/2006/relationships/image" Target="../media/image27.jpeg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11" Type="http://schemas.openxmlformats.org/officeDocument/2006/relationships/image" Target="../media/image4.jpeg"/><Relationship Id="rId5" Type="http://schemas.openxmlformats.org/officeDocument/2006/relationships/image" Target="../media/image10.png"/><Relationship Id="rId15" Type="http://schemas.openxmlformats.org/officeDocument/2006/relationships/image" Target="../media/image34.jpeg"/><Relationship Id="rId10" Type="http://schemas.openxmlformats.org/officeDocument/2006/relationships/image" Target="../media/image33.gif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45.jpeg"/><Relationship Id="rId18" Type="http://schemas.openxmlformats.org/officeDocument/2006/relationships/image" Target="../media/image47.jpeg"/><Relationship Id="rId26" Type="http://schemas.openxmlformats.org/officeDocument/2006/relationships/image" Target="../media/image54.jpeg"/><Relationship Id="rId3" Type="http://schemas.openxmlformats.org/officeDocument/2006/relationships/image" Target="../media/image38.jpeg"/><Relationship Id="rId21" Type="http://schemas.openxmlformats.org/officeDocument/2006/relationships/image" Target="../media/image50.jpeg"/><Relationship Id="rId7" Type="http://schemas.openxmlformats.org/officeDocument/2006/relationships/image" Target="../media/image42.jpeg"/><Relationship Id="rId12" Type="http://schemas.openxmlformats.org/officeDocument/2006/relationships/image" Target="../media/image34.jpeg"/><Relationship Id="rId17" Type="http://schemas.openxmlformats.org/officeDocument/2006/relationships/image" Target="../media/image16.emf"/><Relationship Id="rId25" Type="http://schemas.openxmlformats.org/officeDocument/2006/relationships/image" Target="../media/image53.jpg"/><Relationship Id="rId2" Type="http://schemas.openxmlformats.org/officeDocument/2006/relationships/image" Target="../media/image37.gif"/><Relationship Id="rId16" Type="http://schemas.openxmlformats.org/officeDocument/2006/relationships/image" Target="../media/image15.wmf"/><Relationship Id="rId20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4.jpeg"/><Relationship Id="rId24" Type="http://schemas.openxmlformats.org/officeDocument/2006/relationships/image" Target="../media/image31.wmf"/><Relationship Id="rId5" Type="http://schemas.openxmlformats.org/officeDocument/2006/relationships/image" Target="../media/image40.jpeg"/><Relationship Id="rId15" Type="http://schemas.openxmlformats.org/officeDocument/2006/relationships/image" Target="../media/image30.png"/><Relationship Id="rId23" Type="http://schemas.openxmlformats.org/officeDocument/2006/relationships/image" Target="../media/image52.png"/><Relationship Id="rId10" Type="http://schemas.openxmlformats.org/officeDocument/2006/relationships/image" Target="../media/image10.png"/><Relationship Id="rId19" Type="http://schemas.openxmlformats.org/officeDocument/2006/relationships/image" Target="../media/image48.png"/><Relationship Id="rId4" Type="http://schemas.openxmlformats.org/officeDocument/2006/relationships/image" Target="../media/image39.jpeg"/><Relationship Id="rId9" Type="http://schemas.openxmlformats.org/officeDocument/2006/relationships/image" Target="../media/image43.jpeg"/><Relationship Id="rId14" Type="http://schemas.openxmlformats.org/officeDocument/2006/relationships/image" Target="../media/image46.jpeg"/><Relationship Id="rId22" Type="http://schemas.openxmlformats.org/officeDocument/2006/relationships/image" Target="../media/image51.png"/><Relationship Id="rId27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890B98-6722-4B9E-85F7-CE3290DED1A7}"/>
              </a:ext>
            </a:extLst>
          </p:cNvPr>
          <p:cNvSpPr/>
          <p:nvPr/>
        </p:nvSpPr>
        <p:spPr>
          <a:xfrm>
            <a:off x="0" y="-25300"/>
            <a:ext cx="12192000" cy="688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41B4-971B-406F-A5EB-5661C3D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5941" y="804343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Framework systemic incentives: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DARPA / NATO System of Systems framework based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Syntax lexicon library with 300 + use cases, thousands of message sets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Syntax alpha-numeric brevity OPSCODES are mapped to symbol sets (A.I.)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NATO bases are cities transact everything described by Host Nation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  Agreements easily converted to Service Level Agreement smart contracts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EPOCHS: all things internet, net of money are formed using:</a:t>
            </a:r>
          </a:p>
          <a:p>
            <a:pPr marL="914400" lvl="1" indent="-4572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Epoch time cycles</a:t>
            </a:r>
          </a:p>
          <a:p>
            <a:pPr marL="914400" lvl="1" indent="-4572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Syntax (not) used / during epoch time cycles as instructions (if, then, else)</a:t>
            </a:r>
          </a:p>
        </p:txBody>
      </p:sp>
      <p:pic>
        <p:nvPicPr>
          <p:cNvPr id="1026" name="Picture 2" descr="Genesis block - definition and example - Market Business News">
            <a:extLst>
              <a:ext uri="{FF2B5EF4-FFF2-40B4-BE49-F238E27FC236}">
                <a16:creationId xmlns:a16="http://schemas.microsoft.com/office/drawing/2014/main" id="{65440329-866F-4B01-98C3-981A73456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283" y="1877162"/>
            <a:ext cx="2441715" cy="19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AA2BC-C47A-4AD4-8CA9-0712C5F9FC36}"/>
              </a:ext>
            </a:extLst>
          </p:cNvPr>
          <p:cNvSpPr txBox="1"/>
          <p:nvPr/>
        </p:nvSpPr>
        <p:spPr>
          <a:xfrm>
            <a:off x="466032" y="5163389"/>
            <a:ext cx="902202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“In the beginning (of time), there was the word” (syntax)</a:t>
            </a:r>
          </a:p>
        </p:txBody>
      </p:sp>
      <p:pic>
        <p:nvPicPr>
          <p:cNvPr id="1028" name="Picture 4" descr="Bitcoin Internal">
            <a:extLst>
              <a:ext uri="{FF2B5EF4-FFF2-40B4-BE49-F238E27FC236}">
                <a16:creationId xmlns:a16="http://schemas.microsoft.com/office/drawing/2014/main" id="{76825D16-989F-4A45-90AD-47822FE1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285" y="0"/>
            <a:ext cx="2441715" cy="18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73F2EBA-23F5-43E1-9514-FB120D167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3" r="82340"/>
          <a:stretch/>
        </p:blipFill>
        <p:spPr>
          <a:xfrm>
            <a:off x="9750284" y="3744463"/>
            <a:ext cx="2441715" cy="3113537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AD45414-ED52-40C7-BC65-C565A4610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34936" b="51090"/>
          <a:stretch/>
        </p:blipFill>
        <p:spPr>
          <a:xfrm>
            <a:off x="518785" y="5783836"/>
            <a:ext cx="4198287" cy="1066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020B3B-FFAA-4265-8807-7FE90991C77B}"/>
              </a:ext>
            </a:extLst>
          </p:cNvPr>
          <p:cNvSpPr txBox="1"/>
          <p:nvPr/>
        </p:nvSpPr>
        <p:spPr>
          <a:xfrm>
            <a:off x="11055" y="-20192"/>
            <a:ext cx="9728176" cy="3385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ECO Economic Epochs: Eco incentives integral to System of System </a:t>
            </a:r>
            <a:r>
              <a:rPr lang="en-US" sz="1600" dirty="0" err="1">
                <a:latin typeface="Arial Black" panose="020B0A04020102020204" pitchFamily="34" charset="0"/>
              </a:rPr>
              <a:t>SoS</a:t>
            </a:r>
            <a:r>
              <a:rPr lang="en-US" sz="1600" dirty="0">
                <a:latin typeface="Arial Black" panose="020B0A04020102020204" pitchFamily="34" charset="0"/>
              </a:rPr>
              <a:t> Frameworks</a:t>
            </a:r>
          </a:p>
        </p:txBody>
      </p:sp>
      <p:pic>
        <p:nvPicPr>
          <p:cNvPr id="12" name="Picture 6" descr="SYNTAX DLSU (@syntaxdlsu) | Twitter">
            <a:extLst>
              <a:ext uri="{FF2B5EF4-FFF2-40B4-BE49-F238E27FC236}">
                <a16:creationId xmlns:a16="http://schemas.microsoft.com/office/drawing/2014/main" id="{44B2B004-4599-4E31-979C-5FA85ED07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01" y="5793374"/>
            <a:ext cx="1006337" cy="10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cake, sitting, table, blue&#10;&#10;Description automatically generated">
            <a:extLst>
              <a:ext uri="{FF2B5EF4-FFF2-40B4-BE49-F238E27FC236}">
                <a16:creationId xmlns:a16="http://schemas.microsoft.com/office/drawing/2014/main" id="{9102B83F-8C37-487A-AC03-97FB68C5A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72" y="5783836"/>
            <a:ext cx="1208943" cy="1066455"/>
          </a:xfrm>
          <a:prstGeom prst="rect">
            <a:avLst/>
          </a:prstGeom>
        </p:spPr>
      </p:pic>
      <p:pic>
        <p:nvPicPr>
          <p:cNvPr id="16" name="Picture 1956" descr="w_01zlzi[1]">
            <a:extLst>
              <a:ext uri="{FF2B5EF4-FFF2-40B4-BE49-F238E27FC236}">
                <a16:creationId xmlns:a16="http://schemas.microsoft.com/office/drawing/2014/main" id="{10939804-A8D4-44E6-B8F1-2CD17EF68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41" y="3274603"/>
            <a:ext cx="1156612" cy="126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limate change cartoon sad planet earth hourglass Vector Image">
            <a:extLst>
              <a:ext uri="{FF2B5EF4-FFF2-40B4-BE49-F238E27FC236}">
                <a16:creationId xmlns:a16="http://schemas.microsoft.com/office/drawing/2014/main" id="{54AD4F5F-E515-4A42-A907-0854E7E4F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t="10385" r="10813" b="16218"/>
          <a:stretch/>
        </p:blipFill>
        <p:spPr bwMode="auto">
          <a:xfrm>
            <a:off x="5971790" y="5787690"/>
            <a:ext cx="1244111" cy="107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0" descr="heart_global">
            <a:extLst>
              <a:ext uri="{FF2B5EF4-FFF2-40B4-BE49-F238E27FC236}">
                <a16:creationId xmlns:a16="http://schemas.microsoft.com/office/drawing/2014/main" id="{342A8801-3575-4B90-A449-63D12C910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2400"/>
          <a:stretch/>
        </p:blipFill>
        <p:spPr bwMode="auto">
          <a:xfrm>
            <a:off x="7764440" y="318362"/>
            <a:ext cx="1994508" cy="151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8EEE93-5AEE-4AF3-95BE-ECD0E09C5D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75" y="326070"/>
            <a:ext cx="1621346" cy="1376249"/>
          </a:xfrm>
          <a:prstGeom prst="rect">
            <a:avLst/>
          </a:prstGeom>
        </p:spPr>
      </p:pic>
      <p:pic>
        <p:nvPicPr>
          <p:cNvPr id="17" name="Picture 77" descr="JKUTI1Ps_normal">
            <a:extLst>
              <a:ext uri="{FF2B5EF4-FFF2-40B4-BE49-F238E27FC236}">
                <a16:creationId xmlns:a16="http://schemas.microsoft.com/office/drawing/2014/main" id="{958BF058-B15D-47A8-A0E9-EC7BB0B3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91" y="1449150"/>
            <a:ext cx="430094" cy="3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2" descr="ANd9GcQTvaDnC5PecRtWptpQ4kNwHvylBZtQ5KFpN3z-X3J9K_Ek2rbU">
            <a:extLst>
              <a:ext uri="{FF2B5EF4-FFF2-40B4-BE49-F238E27FC236}">
                <a16:creationId xmlns:a16="http://schemas.microsoft.com/office/drawing/2014/main" id="{22338EB1-B4D4-4EE5-974E-F0E61939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90" y="1425052"/>
            <a:ext cx="472169" cy="40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7" descr="JKUTI1Ps_normal">
            <a:extLst>
              <a:ext uri="{FF2B5EF4-FFF2-40B4-BE49-F238E27FC236}">
                <a16:creationId xmlns:a16="http://schemas.microsoft.com/office/drawing/2014/main" id="{786CB590-F892-4DBC-91E1-C3BABA2C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082" y="1436337"/>
            <a:ext cx="430094" cy="3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56" descr="w_01zlzi[1]">
            <a:extLst>
              <a:ext uri="{FF2B5EF4-FFF2-40B4-BE49-F238E27FC236}">
                <a16:creationId xmlns:a16="http://schemas.microsoft.com/office/drawing/2014/main" id="{870F9C92-ABAC-4B43-958B-546D93A3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71" y="90934"/>
            <a:ext cx="387374" cy="42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2" descr="ANd9GcQTvaDnC5PecRtWptpQ4kNwHvylBZtQ5KFpN3z-X3J9K_Ek2rbU">
            <a:extLst>
              <a:ext uri="{FF2B5EF4-FFF2-40B4-BE49-F238E27FC236}">
                <a16:creationId xmlns:a16="http://schemas.microsoft.com/office/drawing/2014/main" id="{A93A614D-7434-410C-97E6-EF2AD6A47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645" y="1342995"/>
            <a:ext cx="378106" cy="30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03" descr="rgfiahjg[1]">
            <a:extLst>
              <a:ext uri="{FF2B5EF4-FFF2-40B4-BE49-F238E27FC236}">
                <a16:creationId xmlns:a16="http://schemas.microsoft.com/office/drawing/2014/main" id="{7FB90A74-F22A-4A86-A92B-393BC047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80" y="1465883"/>
            <a:ext cx="242925" cy="24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03" descr="rgfiahjg[1]">
            <a:extLst>
              <a:ext uri="{FF2B5EF4-FFF2-40B4-BE49-F238E27FC236}">
                <a16:creationId xmlns:a16="http://schemas.microsoft.com/office/drawing/2014/main" id="{02D02762-4DD9-4E85-B399-52996364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210" y="1431405"/>
            <a:ext cx="2270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14" descr="MC900338732[1]">
            <a:extLst>
              <a:ext uri="{FF2B5EF4-FFF2-40B4-BE49-F238E27FC236}">
                <a16:creationId xmlns:a16="http://schemas.microsoft.com/office/drawing/2014/main" id="{55E73E30-2E43-42E9-A3FF-E518925A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72" y="1063869"/>
            <a:ext cx="560043" cy="70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87C6C-8C6A-4ABF-9409-42EE7A1E1D28}"/>
              </a:ext>
            </a:extLst>
          </p:cNvPr>
          <p:cNvSpPr txBox="1"/>
          <p:nvPr/>
        </p:nvSpPr>
        <p:spPr>
          <a:xfrm>
            <a:off x="8469723" y="53922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SOS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EB132278-7E7A-4F51-9106-0C2DDFD6A2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38" y="5773650"/>
            <a:ext cx="1252215" cy="1074163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26" name="Picture 38" descr="MC900133529[1]">
            <a:extLst>
              <a:ext uri="{FF2B5EF4-FFF2-40B4-BE49-F238E27FC236}">
                <a16:creationId xmlns:a16="http://schemas.microsoft.com/office/drawing/2014/main" id="{DDDB8F7A-2582-414B-8667-438F9253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25" y="471488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8" descr="MC900133529[1]">
            <a:extLst>
              <a:ext uri="{FF2B5EF4-FFF2-40B4-BE49-F238E27FC236}">
                <a16:creationId xmlns:a16="http://schemas.microsoft.com/office/drawing/2014/main" id="{0C8394B0-D040-481A-9846-903C67B9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14" y="475395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8" descr="MC900133529[1]">
            <a:extLst>
              <a:ext uri="{FF2B5EF4-FFF2-40B4-BE49-F238E27FC236}">
                <a16:creationId xmlns:a16="http://schemas.microsoft.com/office/drawing/2014/main" id="{8A2AF237-C1DE-4E9E-B2CA-23A2BBE5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75" y="643777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 descr="rgfiahjg[1]">
            <a:extLst>
              <a:ext uri="{FF2B5EF4-FFF2-40B4-BE49-F238E27FC236}">
                <a16:creationId xmlns:a16="http://schemas.microsoft.com/office/drawing/2014/main" id="{D457B056-0952-43FE-B58A-ED0ED567B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17" y="1522333"/>
            <a:ext cx="25052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22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B1346B-3407-4521-9E4E-27A93FAF7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9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678AD8-15F1-495C-BAA6-496F7E2AE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8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6F8CB80D-893A-452E-847B-6E5A088EF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9071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EDC145-F35B-4BDE-962D-8E235E61A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0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ACBF913-A7EC-4401-8AC2-0BEA58F8C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27030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2041052-8DF5-40CF-B818-D0CBBA12D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541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84748E-252A-49CD-8FF5-244F5A0A7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3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957BED5-BDF7-474C-912B-A1D46ABC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5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24F8E09E-90FE-47DB-8D6F-A03E61D0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09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8CBD3B7-A6E5-4E58-AF3E-FB578DAF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00EF9BC-8BA6-419C-ACEC-BCD8ABD1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17" y="3209826"/>
            <a:ext cx="4507788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0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508-D95D-4241-88DD-6593EF36A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6481" y="-142793"/>
            <a:ext cx="9144000" cy="11057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Time Cycles / Syntax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79866-0759-4F2C-A03C-1961D0E25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50" y="1076030"/>
            <a:ext cx="7767732" cy="59553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Internet / Internet of Money building blocks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A3E7441-2A51-4F15-9994-E5299662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69" y="3403222"/>
            <a:ext cx="3469149" cy="335327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843E18-1456-4784-9CE7-257E3652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" y="1719391"/>
            <a:ext cx="7624104" cy="49625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210" descr="bitcoin-blockchain">
            <a:extLst>
              <a:ext uri="{FF2B5EF4-FFF2-40B4-BE49-F238E27FC236}">
                <a16:creationId xmlns:a16="http://schemas.microsoft.com/office/drawing/2014/main" id="{3703B1E2-6417-4A5B-8ABB-0B2C8F94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95" y="1730983"/>
            <a:ext cx="2870589" cy="117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56" descr="w_01zlzi[1]">
            <a:extLst>
              <a:ext uri="{FF2B5EF4-FFF2-40B4-BE49-F238E27FC236}">
                <a16:creationId xmlns:a16="http://schemas.microsoft.com/office/drawing/2014/main" id="{F7BCDA07-C669-4629-B049-65081A1E2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08" y="5249570"/>
            <a:ext cx="814145" cy="88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56" descr="w_01zlzi[1]">
            <a:extLst>
              <a:ext uri="{FF2B5EF4-FFF2-40B4-BE49-F238E27FC236}">
                <a16:creationId xmlns:a16="http://schemas.microsoft.com/office/drawing/2014/main" id="{DACA2320-D58C-4083-B85F-2F7F7185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805"/>
            <a:ext cx="954157" cy="87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SYNTAX DLSU (@syntaxdlsu) | Twitter">
            <a:extLst>
              <a:ext uri="{FF2B5EF4-FFF2-40B4-BE49-F238E27FC236}">
                <a16:creationId xmlns:a16="http://schemas.microsoft.com/office/drawing/2014/main" id="{C255DFF8-9E8C-4EAD-AB72-9B096074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97" y="1"/>
            <a:ext cx="1020302" cy="11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3" descr="CryptoNotify">
            <a:extLst>
              <a:ext uri="{FF2B5EF4-FFF2-40B4-BE49-F238E27FC236}">
                <a16:creationId xmlns:a16="http://schemas.microsoft.com/office/drawing/2014/main" id="{ED96E736-6E84-4099-B629-677912E2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08" y="1730983"/>
            <a:ext cx="929536" cy="118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Task">
            <a:extLst>
              <a:ext uri="{FF2B5EF4-FFF2-40B4-BE49-F238E27FC236}">
                <a16:creationId xmlns:a16="http://schemas.microsoft.com/office/drawing/2014/main" id="{90686545-7AFA-4E62-B6CD-95516E11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886" y="3953436"/>
            <a:ext cx="681139" cy="64460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66555-E4A5-417F-A5E4-3DAD2354F74E}"/>
              </a:ext>
            </a:extLst>
          </p:cNvPr>
          <p:cNvSpPr txBox="1"/>
          <p:nvPr/>
        </p:nvSpPr>
        <p:spPr>
          <a:xfrm>
            <a:off x="4059140" y="4055165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  <a:p>
            <a:r>
              <a:rPr lang="en-US" b="1" dirty="0"/>
              <a:t>Function</a:t>
            </a:r>
          </a:p>
        </p:txBody>
      </p:sp>
      <p:pic>
        <p:nvPicPr>
          <p:cNvPr id="18" name="Picture 6" descr="SYNTAX DLSU (@syntaxdlsu) | Twitter">
            <a:extLst>
              <a:ext uri="{FF2B5EF4-FFF2-40B4-BE49-F238E27FC236}">
                <a16:creationId xmlns:a16="http://schemas.microsoft.com/office/drawing/2014/main" id="{FFDEB14F-4CFE-446B-B07A-2BC997262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22" y="3953436"/>
            <a:ext cx="1033669" cy="116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9" descr="th?id=HN">
            <a:extLst>
              <a:ext uri="{FF2B5EF4-FFF2-40B4-BE49-F238E27FC236}">
                <a16:creationId xmlns:a16="http://schemas.microsoft.com/office/drawing/2014/main" id="{7D2A48CA-9207-400D-922A-6D1B9F98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510" y="3507089"/>
            <a:ext cx="1088490" cy="174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C415D6-3791-4D34-9B15-0FB7292C62BE}"/>
              </a:ext>
            </a:extLst>
          </p:cNvPr>
          <p:cNvSpPr txBox="1"/>
          <p:nvPr/>
        </p:nvSpPr>
        <p:spPr>
          <a:xfrm>
            <a:off x="11040990" y="3674708"/>
            <a:ext cx="11877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OPSCODE</a:t>
            </a:r>
          </a:p>
          <a:p>
            <a:r>
              <a:rPr lang="en-US" sz="1600" dirty="0"/>
              <a:t>Brevity</a:t>
            </a:r>
          </a:p>
          <a:p>
            <a:r>
              <a:rPr lang="en-US" sz="1600" dirty="0"/>
              <a:t>Codes  </a:t>
            </a:r>
          </a:p>
          <a:p>
            <a:r>
              <a:rPr lang="en-US" sz="1600" dirty="0"/>
              <a:t>Mapped</a:t>
            </a:r>
          </a:p>
          <a:p>
            <a:r>
              <a:rPr lang="en-US" sz="1600" dirty="0"/>
              <a:t>To </a:t>
            </a:r>
          </a:p>
          <a:p>
            <a:r>
              <a:rPr lang="en-US" sz="1600" dirty="0"/>
              <a:t>Symbol Sets</a:t>
            </a:r>
          </a:p>
          <a:p>
            <a:endParaRPr lang="en-US" dirty="0"/>
          </a:p>
        </p:txBody>
      </p:sp>
      <p:pic>
        <p:nvPicPr>
          <p:cNvPr id="23" name="Picture 1956" descr="w_01zlzi[1]">
            <a:extLst>
              <a:ext uri="{FF2B5EF4-FFF2-40B4-BE49-F238E27FC236}">
                <a16:creationId xmlns:a16="http://schemas.microsoft.com/office/drawing/2014/main" id="{CD92BCC6-755A-42F7-BAD5-B078601D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897" y="4731027"/>
            <a:ext cx="673692" cy="61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http://etc.usf.edu/clipart/7500/7548/confucius_7548_lg.gif">
            <a:extLst>
              <a:ext uri="{FF2B5EF4-FFF2-40B4-BE49-F238E27FC236}">
                <a16:creationId xmlns:a16="http://schemas.microsoft.com/office/drawing/2014/main" id="{E79768D0-7378-4A4C-BC2F-06D7D480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573" y="4451468"/>
            <a:ext cx="342687" cy="54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AF1856-994E-454C-82AD-CE2380D12F8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t="5200" r="7177"/>
          <a:stretch/>
        </p:blipFill>
        <p:spPr>
          <a:xfrm>
            <a:off x="11698379" y="4125462"/>
            <a:ext cx="470881" cy="326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D7707C-F9A8-4AC5-8619-34D6D3A96952}"/>
              </a:ext>
            </a:extLst>
          </p:cNvPr>
          <p:cNvSpPr txBox="1"/>
          <p:nvPr/>
        </p:nvSpPr>
        <p:spPr>
          <a:xfrm>
            <a:off x="11891058" y="4062181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8DC939-2573-4F8C-8434-E135C414A5D3}"/>
              </a:ext>
            </a:extLst>
          </p:cNvPr>
          <p:cNvSpPr txBox="1"/>
          <p:nvPr/>
        </p:nvSpPr>
        <p:spPr>
          <a:xfrm>
            <a:off x="3073180" y="6078772"/>
            <a:ext cx="368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GENESIS TIME STAMP / Genesis Block</a:t>
            </a:r>
          </a:p>
        </p:txBody>
      </p:sp>
      <p:pic>
        <p:nvPicPr>
          <p:cNvPr id="6" name="Picture 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0E39065-D439-476B-96FA-B179B642C3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4"/>
          <a:stretch/>
        </p:blipFill>
        <p:spPr>
          <a:xfrm>
            <a:off x="120572" y="5348578"/>
            <a:ext cx="3000315" cy="1333393"/>
          </a:xfrm>
          <a:prstGeom prst="rect">
            <a:avLst/>
          </a:prstGeom>
        </p:spPr>
      </p:pic>
      <p:pic>
        <p:nvPicPr>
          <p:cNvPr id="25" name="Picture 4" descr="https://tse1.mm.bing.net/th?&amp;id=JN.FPkeCEraZrvjpUCdamq1zQ&amp;w=300&amp;h=300&amp;c=0&amp;pid=1.9&amp;rs=0&amp;p=0">
            <a:extLst>
              <a:ext uri="{FF2B5EF4-FFF2-40B4-BE49-F238E27FC236}">
                <a16:creationId xmlns:a16="http://schemas.microsoft.com/office/drawing/2014/main" id="{015CC5B4-4495-43AB-9929-B20F496A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" y="6003235"/>
            <a:ext cx="1115794" cy="67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14" descr="MC900338732[1]">
            <a:extLst>
              <a:ext uri="{FF2B5EF4-FFF2-40B4-BE49-F238E27FC236}">
                <a16:creationId xmlns:a16="http://schemas.microsoft.com/office/drawing/2014/main" id="{327799A9-3635-4260-B3A4-C7D8E993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4" y="6312639"/>
            <a:ext cx="3816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8" descr="MC900133529[1]">
            <a:extLst>
              <a:ext uri="{FF2B5EF4-FFF2-40B4-BE49-F238E27FC236}">
                <a16:creationId xmlns:a16="http://schemas.microsoft.com/office/drawing/2014/main" id="{E1B773CE-1EC2-493B-A69E-85B70629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1" y="6408137"/>
            <a:ext cx="386807" cy="27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F5ECE62-A379-439A-B1A9-C06956E7C1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99" y="0"/>
            <a:ext cx="4476487" cy="352283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840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880E372-8FFE-4273-B58B-E984B7C1A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5D26F5A-FA6B-4199-B32A-D4228B9D1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4509155" cy="36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3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8D7454BC-2EEA-4903-A961-4689F3C3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019123-47F8-4DCE-BA81-5CCE46BC3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31" y="1404594"/>
            <a:ext cx="4559635" cy="389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9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CFE025D1-497C-46F4-AB4F-FEA656C2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C3AEA1A-DB2B-4775-A48D-C3E33B1E7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4" y="0"/>
            <a:ext cx="4578489" cy="35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8720B-25F1-4574-A715-B38B2AA76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3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A976B-B7D3-4864-A043-C49791EA7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4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AC2AE4-7300-41F1-8561-2500E5FE8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76740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7D5A36-3163-4F2F-AC2E-3E0E4249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2100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11313-9E0F-4E54-8F6B-890C4268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80725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7C2E830-7974-4845-9A40-3B33103B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87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3E549-1C01-4330-A1E9-EFD64169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38118C-73B9-41B3-88A8-5992D4DB49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54AB6-362D-427D-BCEC-EF4F4469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04" y="-236024"/>
            <a:ext cx="53405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Time Epochs / Syntax:</a:t>
            </a:r>
            <a:endParaRPr lang="en-US" sz="3600" dirty="0">
              <a:solidFill>
                <a:schemeClr val="accent1">
                  <a:lumMod val="75000"/>
                </a:schemeClr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What is Unicast, Broadcast, Multicast &amp; Anycast? – TechieMaster.in">
            <a:extLst>
              <a:ext uri="{FF2B5EF4-FFF2-40B4-BE49-F238E27FC236}">
                <a16:creationId xmlns:a16="http://schemas.microsoft.com/office/drawing/2014/main" id="{F04D87EE-76BD-4E14-A47D-5723909D2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8"/>
          <a:stretch/>
        </p:blipFill>
        <p:spPr bwMode="auto">
          <a:xfrm>
            <a:off x="864451" y="2640519"/>
            <a:ext cx="5901441" cy="342879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er-to-peer Lending (P2P Lending) | Peer-to-peer Lending (P… | Flickr">
            <a:extLst>
              <a:ext uri="{FF2B5EF4-FFF2-40B4-BE49-F238E27FC236}">
                <a16:creationId xmlns:a16="http://schemas.microsoft.com/office/drawing/2014/main" id="{CE8CEAFA-9508-406C-96C9-F7FE5A0F9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20741" r="7153" b="29313"/>
          <a:stretch/>
        </p:blipFill>
        <p:spPr bwMode="auto">
          <a:xfrm>
            <a:off x="10267452" y="3565848"/>
            <a:ext cx="2030271" cy="101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86F6-DA47-4363-9B2D-947F104B3728}"/>
              </a:ext>
            </a:extLst>
          </p:cNvPr>
          <p:cNvSpPr txBox="1"/>
          <p:nvPr/>
        </p:nvSpPr>
        <p:spPr>
          <a:xfrm>
            <a:off x="10510417" y="2611630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UNICAST = </a:t>
            </a:r>
          </a:p>
        </p:txBody>
      </p:sp>
      <p:pic>
        <p:nvPicPr>
          <p:cNvPr id="6" name="Picture 4" descr="http://users.ece.utexas.edu/~patt/13f.306/Emails/Email_figs/clock.png">
            <a:extLst>
              <a:ext uri="{FF2B5EF4-FFF2-40B4-BE49-F238E27FC236}">
                <a16:creationId xmlns:a16="http://schemas.microsoft.com/office/drawing/2014/main" id="{D90C95EA-3844-4FCB-9D39-3CC221D31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b="30515"/>
          <a:stretch/>
        </p:blipFill>
        <p:spPr bwMode="auto">
          <a:xfrm>
            <a:off x="6838294" y="1406276"/>
            <a:ext cx="5237592" cy="1198976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users.ece.utexas.edu/~patt/13f.306/Emails/Email_figs/clock.png">
            <a:extLst>
              <a:ext uri="{FF2B5EF4-FFF2-40B4-BE49-F238E27FC236}">
                <a16:creationId xmlns:a16="http://schemas.microsoft.com/office/drawing/2014/main" id="{191448FE-9A0E-440D-BFDF-301F904B9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b="30515"/>
          <a:stretch/>
        </p:blipFill>
        <p:spPr bwMode="auto">
          <a:xfrm>
            <a:off x="858407" y="1406276"/>
            <a:ext cx="5918151" cy="1198976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DB895A-B653-4C7B-BBCC-E0DDE9E82011}"/>
              </a:ext>
            </a:extLst>
          </p:cNvPr>
          <p:cNvSpPr txBox="1"/>
          <p:nvPr/>
        </p:nvSpPr>
        <p:spPr>
          <a:xfrm>
            <a:off x="7103611" y="1967144"/>
            <a:ext cx="420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 CLOCK CYCLES / TIME EPOCHS</a:t>
            </a:r>
          </a:p>
        </p:txBody>
      </p:sp>
      <p:pic>
        <p:nvPicPr>
          <p:cNvPr id="10" name="Picture 77" descr="JKUTI1Ps_normal">
            <a:extLst>
              <a:ext uri="{FF2B5EF4-FFF2-40B4-BE49-F238E27FC236}">
                <a16:creationId xmlns:a16="http://schemas.microsoft.com/office/drawing/2014/main" id="{B91F03D0-DD34-4CBE-BF80-8B041F96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237" y="1489841"/>
            <a:ext cx="515528" cy="51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56" descr="w_01zlzi[1]">
            <a:extLst>
              <a:ext uri="{FF2B5EF4-FFF2-40B4-BE49-F238E27FC236}">
                <a16:creationId xmlns:a16="http://schemas.microsoft.com/office/drawing/2014/main" id="{EFF04C99-879A-4229-B8C7-B70180E4F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800" y="1422427"/>
            <a:ext cx="479104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81">
            <a:extLst>
              <a:ext uri="{FF2B5EF4-FFF2-40B4-BE49-F238E27FC236}">
                <a16:creationId xmlns:a16="http://schemas.microsoft.com/office/drawing/2014/main" id="{D574A491-01AC-41B8-95D6-1617E4DF1C0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87" y="1566744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956" descr="w_01zlzi[1]">
            <a:extLst>
              <a:ext uri="{FF2B5EF4-FFF2-40B4-BE49-F238E27FC236}">
                <a16:creationId xmlns:a16="http://schemas.microsoft.com/office/drawing/2014/main" id="{FC197716-B7E7-4A99-8C2D-FAB56AED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38" y="1440569"/>
            <a:ext cx="479104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81">
            <a:extLst>
              <a:ext uri="{FF2B5EF4-FFF2-40B4-BE49-F238E27FC236}">
                <a16:creationId xmlns:a16="http://schemas.microsoft.com/office/drawing/2014/main" id="{C39E6378-7BBD-4180-89D4-E8871B36984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009" y="1581600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81">
            <a:extLst>
              <a:ext uri="{FF2B5EF4-FFF2-40B4-BE49-F238E27FC236}">
                <a16:creationId xmlns:a16="http://schemas.microsoft.com/office/drawing/2014/main" id="{48436384-E3B4-4EBE-B5A7-2589FC7F81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976" y="6474243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 descr="j0286851">
            <a:extLst>
              <a:ext uri="{FF2B5EF4-FFF2-40B4-BE49-F238E27FC236}">
                <a16:creationId xmlns:a16="http://schemas.microsoft.com/office/drawing/2014/main" id="{59D10BB8-7CD2-4721-9254-0D6FB893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72" y="1489841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j0286851">
            <a:extLst>
              <a:ext uri="{FF2B5EF4-FFF2-40B4-BE49-F238E27FC236}">
                <a16:creationId xmlns:a16="http://schemas.microsoft.com/office/drawing/2014/main" id="{95637A7B-45A4-4081-BF26-38E97577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341" y="1469617"/>
            <a:ext cx="550723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The Seven Layers of Nexus Tritium Simplified – Spaid – Medium">
            <a:extLst>
              <a:ext uri="{FF2B5EF4-FFF2-40B4-BE49-F238E27FC236}">
                <a16:creationId xmlns:a16="http://schemas.microsoft.com/office/drawing/2014/main" id="{EC9CB3A5-9520-4743-A688-897B9DA28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r="32177" b="8257"/>
          <a:stretch/>
        </p:blipFill>
        <p:spPr bwMode="auto">
          <a:xfrm>
            <a:off x="6823949" y="3591833"/>
            <a:ext cx="3443503" cy="2476981"/>
          </a:xfrm>
          <a:prstGeom prst="rect">
            <a:avLst/>
          </a:prstGeom>
          <a:noFill/>
          <a:ln w="25400">
            <a:solidFill>
              <a:schemeClr val="accent1">
                <a:alpha val="99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A52FD6-1E2E-4BBC-9636-7794C3596E59}"/>
              </a:ext>
            </a:extLst>
          </p:cNvPr>
          <p:cNvSpPr txBox="1"/>
          <p:nvPr/>
        </p:nvSpPr>
        <p:spPr>
          <a:xfrm>
            <a:off x="0" y="6091384"/>
            <a:ext cx="8183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things internet, programmable net of money are formed using: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1) Epoch Time Cycles to 2) process (not) syntax as instructions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8" name="Group 129">
            <a:extLst>
              <a:ext uri="{FF2B5EF4-FFF2-40B4-BE49-F238E27FC236}">
                <a16:creationId xmlns:a16="http://schemas.microsoft.com/office/drawing/2014/main" id="{C8853889-90FE-4792-BB2C-58C4331685D2}"/>
              </a:ext>
            </a:extLst>
          </p:cNvPr>
          <p:cNvGrpSpPr>
            <a:grpSpLocks/>
          </p:cNvGrpSpPr>
          <p:nvPr/>
        </p:nvGrpSpPr>
        <p:grpSpPr bwMode="auto">
          <a:xfrm>
            <a:off x="10581369" y="4612094"/>
            <a:ext cx="1296714" cy="1358324"/>
            <a:chOff x="-1632" y="1824"/>
            <a:chExt cx="960" cy="993"/>
          </a:xfrm>
        </p:grpSpPr>
        <p:sp>
          <p:nvSpPr>
            <p:cNvPr id="29" name="Text Box 130">
              <a:extLst>
                <a:ext uri="{FF2B5EF4-FFF2-40B4-BE49-F238E27FC236}">
                  <a16:creationId xmlns:a16="http://schemas.microsoft.com/office/drawing/2014/main" id="{D56CB32A-4498-4DD8-8E86-9BC5F7404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84" y="2222"/>
              <a:ext cx="11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b="0"/>
            </a:p>
          </p:txBody>
        </p:sp>
        <p:sp>
          <p:nvSpPr>
            <p:cNvPr id="30" name="Oval 131">
              <a:extLst>
                <a:ext uri="{FF2B5EF4-FFF2-40B4-BE49-F238E27FC236}">
                  <a16:creationId xmlns:a16="http://schemas.microsoft.com/office/drawing/2014/main" id="{9ECDEFD6-FBB7-4362-9F73-CFDFFA21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96" y="216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1" name="Oval 132">
              <a:extLst>
                <a:ext uri="{FF2B5EF4-FFF2-40B4-BE49-F238E27FC236}">
                  <a16:creationId xmlns:a16="http://schemas.microsoft.com/office/drawing/2014/main" id="{2F711862-7E9A-4D94-AB36-F7EC6B61E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40" y="2016"/>
              <a:ext cx="576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2" name="Oval 133">
              <a:extLst>
                <a:ext uri="{FF2B5EF4-FFF2-40B4-BE49-F238E27FC236}">
                  <a16:creationId xmlns:a16="http://schemas.microsoft.com/office/drawing/2014/main" id="{D0C2E97E-56E2-4443-9630-43B56FBD8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632" y="1824"/>
              <a:ext cx="960" cy="9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3" name="Text Box 134">
              <a:extLst>
                <a:ext uri="{FF2B5EF4-FFF2-40B4-BE49-F238E27FC236}">
                  <a16:creationId xmlns:a16="http://schemas.microsoft.com/office/drawing/2014/main" id="{6B7ADCA1-FFFD-49BB-BFC1-3107B553E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63" y="2157"/>
              <a:ext cx="24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0</a:t>
              </a:r>
              <a:endParaRPr lang="en-US" altLang="en-US" sz="2000" b="0" dirty="0"/>
            </a:p>
          </p:txBody>
        </p:sp>
        <p:sp>
          <p:nvSpPr>
            <p:cNvPr id="34" name="Text Box 135">
              <a:extLst>
                <a:ext uri="{FF2B5EF4-FFF2-40B4-BE49-F238E27FC236}">
                  <a16:creationId xmlns:a16="http://schemas.microsoft.com/office/drawing/2014/main" id="{0907F171-0C31-4D68-AFFE-F8A87B854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400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+ 1</a:t>
              </a:r>
            </a:p>
          </p:txBody>
        </p:sp>
        <p:sp>
          <p:nvSpPr>
            <p:cNvPr id="35" name="Text Box 136">
              <a:extLst>
                <a:ext uri="{FF2B5EF4-FFF2-40B4-BE49-F238E27FC236}">
                  <a16:creationId xmlns:a16="http://schemas.microsoft.com/office/drawing/2014/main" id="{1EF74002-A314-44AE-AA58-4A8E8CED1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592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+ 2</a:t>
              </a:r>
            </a:p>
          </p:txBody>
        </p:sp>
        <p:sp>
          <p:nvSpPr>
            <p:cNvPr id="36" name="Text Box 137">
              <a:extLst>
                <a:ext uri="{FF2B5EF4-FFF2-40B4-BE49-F238E27FC236}">
                  <a16:creationId xmlns:a16="http://schemas.microsoft.com/office/drawing/2014/main" id="{E38E56A0-DAC8-4246-A898-B56607B00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016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+ 1</a:t>
              </a:r>
            </a:p>
          </p:txBody>
        </p:sp>
        <p:sp>
          <p:nvSpPr>
            <p:cNvPr id="37" name="Text Box 138">
              <a:extLst>
                <a:ext uri="{FF2B5EF4-FFF2-40B4-BE49-F238E27FC236}">
                  <a16:creationId xmlns:a16="http://schemas.microsoft.com/office/drawing/2014/main" id="{F60E886F-886A-4AFD-B56E-49D7CFF21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1824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+ 2</a:t>
              </a:r>
            </a:p>
          </p:txBody>
        </p:sp>
      </p:grpSp>
      <p:sp>
        <p:nvSpPr>
          <p:cNvPr id="57" name="Line 63">
            <a:extLst>
              <a:ext uri="{FF2B5EF4-FFF2-40B4-BE49-F238E27FC236}">
                <a16:creationId xmlns:a16="http://schemas.microsoft.com/office/drawing/2014/main" id="{DA120DEA-6B51-4096-9568-C1B97BD27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5585" y="3146841"/>
            <a:ext cx="1718046" cy="1935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8" name="Line 67">
            <a:extLst>
              <a:ext uri="{FF2B5EF4-FFF2-40B4-BE49-F238E27FC236}">
                <a16:creationId xmlns:a16="http://schemas.microsoft.com/office/drawing/2014/main" id="{C5710FFC-0404-4995-870C-5B8B5BA8CF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24548" y="2994639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3" name="Picture 4" descr="http://www.crwr.utexas.edu/gis/gishydro05/Time/RepresentingSpaceAndTime/4Pannel.gif">
            <a:extLst>
              <a:ext uri="{FF2B5EF4-FFF2-40B4-BE49-F238E27FC236}">
                <a16:creationId xmlns:a16="http://schemas.microsoft.com/office/drawing/2014/main" id="{3D15D102-5954-4F0F-A7F8-3E1BB8EFA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2" t="15669" r="7546" b="61172"/>
          <a:stretch/>
        </p:blipFill>
        <p:spPr bwMode="auto">
          <a:xfrm>
            <a:off x="6805042" y="2627294"/>
            <a:ext cx="1506511" cy="94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j0286851">
            <a:extLst>
              <a:ext uri="{FF2B5EF4-FFF2-40B4-BE49-F238E27FC236}">
                <a16:creationId xmlns:a16="http://schemas.microsoft.com/office/drawing/2014/main" id="{5D044CC0-C024-4794-9E5C-A6E27AC2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63" y="1489841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" descr="j0286851">
            <a:extLst>
              <a:ext uri="{FF2B5EF4-FFF2-40B4-BE49-F238E27FC236}">
                <a16:creationId xmlns:a16="http://schemas.microsoft.com/office/drawing/2014/main" id="{5041B1E6-4645-485E-81D0-C2F6AC2C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50" y="1477923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SYNTAX DLSU (@syntaxdlsu) | Twitter">
            <a:extLst>
              <a:ext uri="{FF2B5EF4-FFF2-40B4-BE49-F238E27FC236}">
                <a16:creationId xmlns:a16="http://schemas.microsoft.com/office/drawing/2014/main" id="{52848C08-76A9-44B2-A74F-DF35BA3A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84" y="1429235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SYNTAX DLSU (@syntaxdlsu) | Twitter">
            <a:extLst>
              <a:ext uri="{FF2B5EF4-FFF2-40B4-BE49-F238E27FC236}">
                <a16:creationId xmlns:a16="http://schemas.microsoft.com/office/drawing/2014/main" id="{F9C9D3E2-F8BF-4B27-8771-719C50ABF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59" y="1429234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SYNTAX DLSU (@syntaxdlsu) | Twitter">
            <a:extLst>
              <a:ext uri="{FF2B5EF4-FFF2-40B4-BE49-F238E27FC236}">
                <a16:creationId xmlns:a16="http://schemas.microsoft.com/office/drawing/2014/main" id="{063997B8-9D00-47F0-94C0-5CDEF8E9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246" y="1407945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10" descr="bitcoin-blockchain">
            <a:extLst>
              <a:ext uri="{FF2B5EF4-FFF2-40B4-BE49-F238E27FC236}">
                <a16:creationId xmlns:a16="http://schemas.microsoft.com/office/drawing/2014/main" id="{D0CB1DBD-63EC-4CA1-B8AE-5CAFA44F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257" y="2672924"/>
            <a:ext cx="2145195" cy="90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36718AE-807F-43E0-BEE9-D674C5115645}"/>
              </a:ext>
            </a:extLst>
          </p:cNvPr>
          <p:cNvSpPr txBox="1"/>
          <p:nvPr/>
        </p:nvSpPr>
        <p:spPr>
          <a:xfrm>
            <a:off x="8687920" y="6135599"/>
            <a:ext cx="1013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 Workflow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C5AA010-7DCE-4C60-83FE-767F7EE4F04D}"/>
              </a:ext>
            </a:extLst>
          </p:cNvPr>
          <p:cNvSpPr txBox="1"/>
          <p:nvPr/>
        </p:nvSpPr>
        <p:spPr>
          <a:xfrm>
            <a:off x="8811554" y="276247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3" name="Picture 6" descr="SYNTAX DLSU (@syntaxdlsu) | Twitter">
            <a:extLst>
              <a:ext uri="{FF2B5EF4-FFF2-40B4-BE49-F238E27FC236}">
                <a16:creationId xmlns:a16="http://schemas.microsoft.com/office/drawing/2014/main" id="{476E114F-463A-427F-B21E-288DBD25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54" y="2014656"/>
            <a:ext cx="581071" cy="5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SYNTAX DLSU (@syntaxdlsu) | Twitter">
            <a:extLst>
              <a:ext uri="{FF2B5EF4-FFF2-40B4-BE49-F238E27FC236}">
                <a16:creationId xmlns:a16="http://schemas.microsoft.com/office/drawing/2014/main" id="{54F9F99A-2375-4235-8B86-E6DA64115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349" y="1970700"/>
            <a:ext cx="610006" cy="61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cake, sitting, table, blue&#10;&#10;Description automatically generated">
            <a:extLst>
              <a:ext uri="{FF2B5EF4-FFF2-40B4-BE49-F238E27FC236}">
                <a16:creationId xmlns:a16="http://schemas.microsoft.com/office/drawing/2014/main" id="{5EDDE6CF-008E-41B1-BA05-26A1B2382D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53" y="14841"/>
            <a:ext cx="3075092" cy="139666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12705-3304-4D8E-84D3-C92F5509D6B1}"/>
              </a:ext>
            </a:extLst>
          </p:cNvPr>
          <p:cNvSpPr txBox="1"/>
          <p:nvPr/>
        </p:nvSpPr>
        <p:spPr>
          <a:xfrm>
            <a:off x="9813171" y="434099"/>
            <a:ext cx="24368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 Currency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 Money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470CD7-3D77-47B8-B091-92CFA90A0764}"/>
              </a:ext>
            </a:extLst>
          </p:cNvPr>
          <p:cNvSpPr txBox="1"/>
          <p:nvPr/>
        </p:nvSpPr>
        <p:spPr>
          <a:xfrm>
            <a:off x="780370" y="949579"/>
            <a:ext cx="547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the net, net of $ actually work…</a:t>
            </a:r>
          </a:p>
        </p:txBody>
      </p:sp>
      <p:pic>
        <p:nvPicPr>
          <p:cNvPr id="81" name="Picture 6" descr="SYNTAX DLSU (@syntaxdlsu) | Twitter">
            <a:extLst>
              <a:ext uri="{FF2B5EF4-FFF2-40B4-BE49-F238E27FC236}">
                <a16:creationId xmlns:a16="http://schemas.microsoft.com/office/drawing/2014/main" id="{2A15A010-716E-4010-A030-154541FE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97" y="21339"/>
            <a:ext cx="822128" cy="10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956" descr="w_01zlzi[1]">
            <a:extLst>
              <a:ext uri="{FF2B5EF4-FFF2-40B4-BE49-F238E27FC236}">
                <a16:creationId xmlns:a16="http://schemas.microsoft.com/office/drawing/2014/main" id="{E0783BCF-C5DC-4922-919C-51A078C39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" y="29163"/>
            <a:ext cx="831580" cy="95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63" descr="CryptoNotify">
            <a:extLst>
              <a:ext uri="{FF2B5EF4-FFF2-40B4-BE49-F238E27FC236}">
                <a16:creationId xmlns:a16="http://schemas.microsoft.com/office/drawing/2014/main" id="{084C3A41-6738-4ACE-9791-D5E1F58E6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68" y="2639545"/>
            <a:ext cx="1080278" cy="160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E678A-5F3A-4550-926A-5E46FB7CF721}"/>
              </a:ext>
            </a:extLst>
          </p:cNvPr>
          <p:cNvSpPr txBox="1"/>
          <p:nvPr/>
        </p:nvSpPr>
        <p:spPr>
          <a:xfrm>
            <a:off x="10458491" y="5868913"/>
            <a:ext cx="1705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0 = Genesis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Epoch</a:t>
            </a:r>
          </a:p>
        </p:txBody>
      </p:sp>
      <p:pic>
        <p:nvPicPr>
          <p:cNvPr id="69" name="Picture 84" descr="globe">
            <a:extLst>
              <a:ext uri="{FF2B5EF4-FFF2-40B4-BE49-F238E27FC236}">
                <a16:creationId xmlns:a16="http://schemas.microsoft.com/office/drawing/2014/main" id="{BFA92943-FFD4-4DFE-87F1-EBD0763E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19" y="2345"/>
            <a:ext cx="2300381" cy="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303" descr="rgfiahjg[1]">
            <a:extLst>
              <a:ext uri="{FF2B5EF4-FFF2-40B4-BE49-F238E27FC236}">
                <a16:creationId xmlns:a16="http://schemas.microsoft.com/office/drawing/2014/main" id="{EDF50AA8-C812-4713-8322-D1AA7046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58" y="140150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03" descr="rgfiahjg[1]">
            <a:extLst>
              <a:ext uri="{FF2B5EF4-FFF2-40B4-BE49-F238E27FC236}">
                <a16:creationId xmlns:a16="http://schemas.microsoft.com/office/drawing/2014/main" id="{7F48BC61-BD04-49C7-995B-4D50B0F3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880" y="132917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91637AB-0AD7-4C83-9CCA-7BD1022C73CB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4" b="14282"/>
          <a:stretch/>
        </p:blipFill>
        <p:spPr>
          <a:xfrm>
            <a:off x="11725592" y="831599"/>
            <a:ext cx="402576" cy="34293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703C894-18D8-456E-94A2-FE8D7439318A}"/>
              </a:ext>
            </a:extLst>
          </p:cNvPr>
          <p:cNvSpPr txBox="1"/>
          <p:nvPr/>
        </p:nvSpPr>
        <p:spPr>
          <a:xfrm>
            <a:off x="1811815" y="1940877"/>
            <a:ext cx="420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 CLOCK CYCLES / TIME EPOCHS</a:t>
            </a:r>
          </a:p>
        </p:txBody>
      </p:sp>
      <p:pic>
        <p:nvPicPr>
          <p:cNvPr id="80" name="Picture 84" descr="globe">
            <a:extLst>
              <a:ext uri="{FF2B5EF4-FFF2-40B4-BE49-F238E27FC236}">
                <a16:creationId xmlns:a16="http://schemas.microsoft.com/office/drawing/2014/main" id="{0B8D4BF4-42DE-439D-9DB1-FEF23B87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840" y="6401025"/>
            <a:ext cx="1843286" cy="45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303" descr="rgfiahjg[1]">
            <a:extLst>
              <a:ext uri="{FF2B5EF4-FFF2-40B4-BE49-F238E27FC236}">
                <a16:creationId xmlns:a16="http://schemas.microsoft.com/office/drawing/2014/main" id="{3E8230CA-18B3-41EE-98F2-457195F2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840" y="6485253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03" descr="rgfiahjg[1]">
            <a:extLst>
              <a:ext uri="{FF2B5EF4-FFF2-40B4-BE49-F238E27FC236}">
                <a16:creationId xmlns:a16="http://schemas.microsoft.com/office/drawing/2014/main" id="{3B935858-2BDC-4090-9055-2E5F6CD5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904" y="6490962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81">
            <a:extLst>
              <a:ext uri="{FF2B5EF4-FFF2-40B4-BE49-F238E27FC236}">
                <a16:creationId xmlns:a16="http://schemas.microsoft.com/office/drawing/2014/main" id="{04B3C04B-81DE-4979-8A88-B775518350B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735" y="1582649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6" descr="SYNTAX DLSU (@syntaxdlsu) | Twitter">
            <a:extLst>
              <a:ext uri="{FF2B5EF4-FFF2-40B4-BE49-F238E27FC236}">
                <a16:creationId xmlns:a16="http://schemas.microsoft.com/office/drawing/2014/main" id="{ABB7E127-92C3-4C19-9879-23D92DCA9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71" y="6106723"/>
            <a:ext cx="737037" cy="75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303" descr="rgfiahjg[1]">
            <a:extLst>
              <a:ext uri="{FF2B5EF4-FFF2-40B4-BE49-F238E27FC236}">
                <a16:creationId xmlns:a16="http://schemas.microsoft.com/office/drawing/2014/main" id="{9DBCF4C0-B18D-4FF4-A394-23E269E9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99" y="2703417"/>
            <a:ext cx="413146" cy="4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4" descr="j0286851">
            <a:extLst>
              <a:ext uri="{FF2B5EF4-FFF2-40B4-BE49-F238E27FC236}">
                <a16:creationId xmlns:a16="http://schemas.microsoft.com/office/drawing/2014/main" id="{1B01D1D1-5484-4B49-A061-EC98F9D0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798" y="2671555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E3BA9B-D210-4A42-91F5-3FF315A0BEA5}"/>
              </a:ext>
            </a:extLst>
          </p:cNvPr>
          <p:cNvSpPr txBox="1"/>
          <p:nvPr/>
        </p:nvSpPr>
        <p:spPr>
          <a:xfrm>
            <a:off x="7755983" y="3538630"/>
            <a:ext cx="1701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Multi / Any / Broadcast</a:t>
            </a:r>
          </a:p>
        </p:txBody>
      </p:sp>
      <p:pic>
        <p:nvPicPr>
          <p:cNvPr id="92" name="Picture 62" descr="ANd9GcQTvaDnC5PecRtWptpQ4kNwHvylBZtQ5KFpN3z-X3J9K_Ek2rbU">
            <a:extLst>
              <a:ext uri="{FF2B5EF4-FFF2-40B4-BE49-F238E27FC236}">
                <a16:creationId xmlns:a16="http://schemas.microsoft.com/office/drawing/2014/main" id="{7E0C914F-35AC-4FF5-9381-81A3D9F9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24" y="2675415"/>
            <a:ext cx="614197" cy="5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62" descr="ANd9GcQTvaDnC5PecRtWptpQ4kNwHvylBZtQ5KFpN3z-X3J9K_Ek2rbU">
            <a:extLst>
              <a:ext uri="{FF2B5EF4-FFF2-40B4-BE49-F238E27FC236}">
                <a16:creationId xmlns:a16="http://schemas.microsoft.com/office/drawing/2014/main" id="{4F479963-C723-49E9-9865-83CC5733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634" y="1463677"/>
            <a:ext cx="614197" cy="5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77" descr="JKUTI1Ps_normal">
            <a:extLst>
              <a:ext uri="{FF2B5EF4-FFF2-40B4-BE49-F238E27FC236}">
                <a16:creationId xmlns:a16="http://schemas.microsoft.com/office/drawing/2014/main" id="{DAE40B07-3A7B-4E30-8F18-C7119F59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6" y="2855956"/>
            <a:ext cx="492412" cy="51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297E384-B5B4-4F53-A4C7-85B84D1EA2AA}"/>
              </a:ext>
            </a:extLst>
          </p:cNvPr>
          <p:cNvSpPr txBox="1"/>
          <p:nvPr/>
        </p:nvSpPr>
        <p:spPr>
          <a:xfrm>
            <a:off x="9635819" y="6009919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Deltas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" name="Picture 303" descr="rgfiahjg[1]">
            <a:extLst>
              <a:ext uri="{FF2B5EF4-FFF2-40B4-BE49-F238E27FC236}">
                <a16:creationId xmlns:a16="http://schemas.microsoft.com/office/drawing/2014/main" id="{8772328F-0C91-47D1-B39C-9D708E8FB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3210648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CF1FB-E78C-4638-80C8-4BB903306481}"/>
              </a:ext>
            </a:extLst>
          </p:cNvPr>
          <p:cNvSpPr txBox="1"/>
          <p:nvPr/>
        </p:nvSpPr>
        <p:spPr>
          <a:xfrm>
            <a:off x="7502505" y="326314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Time Epochs…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91C3B0-EF0E-4A0F-B188-DF3618D75620}"/>
              </a:ext>
            </a:extLst>
          </p:cNvPr>
          <p:cNvSpPr txBox="1"/>
          <p:nvPr/>
        </p:nvSpPr>
        <p:spPr>
          <a:xfrm>
            <a:off x="10210893" y="3314167"/>
            <a:ext cx="214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Time Epochs…Time is $$$</a:t>
            </a:r>
          </a:p>
        </p:txBody>
      </p:sp>
      <p:sp>
        <p:nvSpPr>
          <p:cNvPr id="97" name="Line 67">
            <a:extLst>
              <a:ext uri="{FF2B5EF4-FFF2-40B4-BE49-F238E27FC236}">
                <a16:creationId xmlns:a16="http://schemas.microsoft.com/office/drawing/2014/main" id="{E23A0F97-254F-4CA2-A27F-E969E9FF47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76341" y="2999935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67">
            <a:extLst>
              <a:ext uri="{FF2B5EF4-FFF2-40B4-BE49-F238E27FC236}">
                <a16:creationId xmlns:a16="http://schemas.microsoft.com/office/drawing/2014/main" id="{B1F5108C-94E0-44C8-8B7D-57DF766839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46682" y="3007882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67">
            <a:extLst>
              <a:ext uri="{FF2B5EF4-FFF2-40B4-BE49-F238E27FC236}">
                <a16:creationId xmlns:a16="http://schemas.microsoft.com/office/drawing/2014/main" id="{A2DBEE68-147A-4DC4-8983-27F10FE864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38229" y="3009199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67">
            <a:extLst>
              <a:ext uri="{FF2B5EF4-FFF2-40B4-BE49-F238E27FC236}">
                <a16:creationId xmlns:a16="http://schemas.microsoft.com/office/drawing/2014/main" id="{42C6EB31-1A87-4F32-90A7-B3FC7AF6A0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780752" y="3017154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6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36F6439-7716-488D-B0C5-AD9705C4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4336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C1AA88-D61B-4CDE-8862-0A1E42A42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0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10189D-74DC-4429-8FA2-397382C1F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8CC1C4-B6C5-41D9-AB87-02A34727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3190972"/>
            <a:ext cx="6446363" cy="36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4778C01-8BFB-4667-B432-8F28FE210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258874D-1A4E-465C-9CBA-2E35F9AE4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57" y="2412814"/>
            <a:ext cx="4520152" cy="44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geom.uiuc.edu/~demo5337/Group3/baball1.gif">
            <a:extLst>
              <a:ext uri="{FF2B5EF4-FFF2-40B4-BE49-F238E27FC236}">
                <a16:creationId xmlns:a16="http://schemas.microsoft.com/office/drawing/2014/main" id="{5813E00B-8DA3-40CB-9A2C-590A8A8CB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2" b="32632"/>
          <a:stretch/>
        </p:blipFill>
        <p:spPr bwMode="auto">
          <a:xfrm>
            <a:off x="1479470" y="7891"/>
            <a:ext cx="8391917" cy="683017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9D364-A3B4-4946-B2B1-9BF2D5A0FE94}"/>
              </a:ext>
            </a:extLst>
          </p:cNvPr>
          <p:cNvSpPr txBox="1"/>
          <p:nvPr/>
        </p:nvSpPr>
        <p:spPr>
          <a:xfrm>
            <a:off x="1424860" y="-38448"/>
            <a:ext cx="189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CLOCK FACE 360’</a:t>
            </a:r>
          </a:p>
          <a:p>
            <a:r>
              <a:rPr lang="en-US" b="1" dirty="0"/>
              <a:t>90 / 90 / 90 / 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BF0BA-0472-4497-B89B-1C8B17586113}"/>
              </a:ext>
            </a:extLst>
          </p:cNvPr>
          <p:cNvSpPr txBox="1"/>
          <p:nvPr/>
        </p:nvSpPr>
        <p:spPr>
          <a:xfrm>
            <a:off x="3612708" y="414065"/>
            <a:ext cx="42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diamond Is a square Is a block in 3D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4ACB13-90B9-4585-BCC0-F49FA33967BA}"/>
              </a:ext>
            </a:extLst>
          </p:cNvPr>
          <p:cNvSpPr/>
          <p:nvPr/>
        </p:nvSpPr>
        <p:spPr>
          <a:xfrm>
            <a:off x="2523694" y="4874669"/>
            <a:ext cx="13480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HASH  TABLES</a:t>
            </a:r>
          </a:p>
          <a:p>
            <a:r>
              <a:rPr lang="en-US" sz="1400" b="1" dirty="0"/>
              <a:t>STATE META</a:t>
            </a:r>
          </a:p>
          <a:p>
            <a:r>
              <a:rPr lang="en-US" sz="1400" b="1" dirty="0"/>
              <a:t>DATA SHARDS</a:t>
            </a:r>
          </a:p>
        </p:txBody>
      </p:sp>
      <p:pic>
        <p:nvPicPr>
          <p:cNvPr id="10" name="Picture 6" descr="https://tse1.mm.bing.net/th?&amp;id=JN.lLHCzYD8NrVPI33nCXMvBQ&amp;w=300&amp;h=300&amp;c=0&amp;pid=1.9&amp;rs=0&amp;p=0">
            <a:extLst>
              <a:ext uri="{FF2B5EF4-FFF2-40B4-BE49-F238E27FC236}">
                <a16:creationId xmlns:a16="http://schemas.microsoft.com/office/drawing/2014/main" id="{443AE056-2F88-4DB1-92E3-98306B009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1" t="16009" r="25666" b="3991"/>
          <a:stretch/>
        </p:blipFill>
        <p:spPr bwMode="auto">
          <a:xfrm>
            <a:off x="3623168" y="6294411"/>
            <a:ext cx="531136" cy="524040"/>
          </a:xfrm>
          <a:prstGeom prst="rect">
            <a:avLst/>
          </a:prstGeom>
          <a:solidFill>
            <a:schemeClr val="accent6"/>
          </a:solidFill>
          <a:ln>
            <a:solidFill>
              <a:srgbClr val="000080"/>
            </a:solidFill>
          </a:ln>
        </p:spPr>
      </p:pic>
      <p:pic>
        <p:nvPicPr>
          <p:cNvPr id="11" name="Picture 14" descr="https://tse1.mm.bing.net/th?&amp;id=JN.x8857qmjLvxLNLV//tEUIw&amp;w=300&amp;h=300&amp;c=0&amp;pid=1.9&amp;rs=0&amp;p=0">
            <a:extLst>
              <a:ext uri="{FF2B5EF4-FFF2-40B4-BE49-F238E27FC236}">
                <a16:creationId xmlns:a16="http://schemas.microsoft.com/office/drawing/2014/main" id="{16FBDFAD-6984-4EB3-835B-2711952C3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004" y="5167784"/>
            <a:ext cx="468294" cy="53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CB96E48C-CEE9-4A35-ADFD-6798DC41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00" y="1033905"/>
            <a:ext cx="361380" cy="47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EED6D2-F9BB-49E1-A1E7-0142AA478F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2189" r="-4364" b="4939"/>
          <a:stretch/>
        </p:blipFill>
        <p:spPr>
          <a:xfrm>
            <a:off x="4627461" y="6092922"/>
            <a:ext cx="482246" cy="735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467A8-FF8B-4FD9-807E-61F3435A6A31}"/>
              </a:ext>
            </a:extLst>
          </p:cNvPr>
          <p:cNvSpPr txBox="1"/>
          <p:nvPr/>
        </p:nvSpPr>
        <p:spPr>
          <a:xfrm>
            <a:off x="7517937" y="4250259"/>
            <a:ext cx="261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Firefly – </a:t>
            </a:r>
            <a:r>
              <a:rPr lang="en-US" b="1" dirty="0">
                <a:solidFill>
                  <a:srgbClr val="C00000"/>
                </a:solidFill>
              </a:rPr>
              <a:t>Heartbeat Algo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595E4-52FB-4DA7-93D2-6463C59921C3}"/>
              </a:ext>
            </a:extLst>
          </p:cNvPr>
          <p:cNvSpPr txBox="1"/>
          <p:nvPr/>
        </p:nvSpPr>
        <p:spPr>
          <a:xfrm>
            <a:off x="1425149" y="5692574"/>
            <a:ext cx="217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State Meta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Snapshots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751D5-31CB-4719-8DE5-66D92D9840D9}"/>
              </a:ext>
            </a:extLst>
          </p:cNvPr>
          <p:cNvSpPr txBox="1"/>
          <p:nvPr/>
        </p:nvSpPr>
        <p:spPr>
          <a:xfrm>
            <a:off x="1397291" y="3813594"/>
            <a:ext cx="14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STATISTICIAN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406B5-1519-43E2-9042-922A1D57D0A1}"/>
              </a:ext>
            </a:extLst>
          </p:cNvPr>
          <p:cNvSpPr txBox="1"/>
          <p:nvPr/>
        </p:nvSpPr>
        <p:spPr>
          <a:xfrm>
            <a:off x="7982044" y="2693511"/>
            <a:ext cx="18272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HEART BEACON CYCLE</a:t>
            </a:r>
          </a:p>
          <a:p>
            <a:r>
              <a:rPr lang="en-US" sz="1400" b="1" dirty="0"/>
              <a:t>TIME – SPACE METER</a:t>
            </a:r>
          </a:p>
          <a:p>
            <a:r>
              <a:rPr lang="en-US" sz="1400" b="1" dirty="0"/>
              <a:t>USPTO 13/573,002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A5B62-C2AF-4623-B5A8-83B4F73D4C25}"/>
              </a:ext>
            </a:extLst>
          </p:cNvPr>
          <p:cNvSpPr txBox="1"/>
          <p:nvPr/>
        </p:nvSpPr>
        <p:spPr>
          <a:xfrm rot="18761544">
            <a:off x="2343238" y="2134767"/>
            <a:ext cx="358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Blockchain</a:t>
            </a:r>
            <a:r>
              <a:rPr lang="en-US" sz="1200" b="1" dirty="0"/>
              <a:t> / </a:t>
            </a:r>
            <a:r>
              <a:rPr lang="en-US" sz="1400" b="1" dirty="0"/>
              <a:t>crypto currency increments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E4532-8F6F-41E4-AEF7-4BEB1BB50658}"/>
              </a:ext>
            </a:extLst>
          </p:cNvPr>
          <p:cNvSpPr txBox="1"/>
          <p:nvPr/>
        </p:nvSpPr>
        <p:spPr>
          <a:xfrm>
            <a:off x="3840282" y="2580789"/>
            <a:ext cx="3359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Blockchain BLOCK in 3D = CUBE</a:t>
            </a:r>
          </a:p>
          <a:p>
            <a:pPr algn="ctr"/>
            <a:r>
              <a:rPr lang="en-US" b="1" dirty="0"/>
              <a:t>Cube has Length, Depth,</a:t>
            </a:r>
          </a:p>
          <a:p>
            <a:pPr algn="ctr"/>
            <a:r>
              <a:rPr lang="en-US" b="1" dirty="0"/>
              <a:t>Height, Volume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2DD52D-0FCB-4954-815F-CF5652CB2C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4" b="14282"/>
          <a:stretch/>
        </p:blipFill>
        <p:spPr>
          <a:xfrm>
            <a:off x="1517839" y="4695508"/>
            <a:ext cx="1074348" cy="961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06E961-622E-4CD2-81FD-AEFB7309F09B}"/>
              </a:ext>
            </a:extLst>
          </p:cNvPr>
          <p:cNvSpPr txBox="1"/>
          <p:nvPr/>
        </p:nvSpPr>
        <p:spPr>
          <a:xfrm>
            <a:off x="1399890" y="1761100"/>
            <a:ext cx="181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MACRO CYCLES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34CE44-0A40-4B0D-9017-78BEB3259E9A}"/>
              </a:ext>
            </a:extLst>
          </p:cNvPr>
          <p:cNvSpPr txBox="1"/>
          <p:nvPr/>
        </p:nvSpPr>
        <p:spPr>
          <a:xfrm>
            <a:off x="1409701" y="3074987"/>
            <a:ext cx="89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COACH</a:t>
            </a:r>
          </a:p>
        </p:txBody>
      </p:sp>
      <p:pic>
        <p:nvPicPr>
          <p:cNvPr id="24" name="Picture 1956" descr="w_01zlzi[1]">
            <a:extLst>
              <a:ext uri="{FF2B5EF4-FFF2-40B4-BE49-F238E27FC236}">
                <a16:creationId xmlns:a16="http://schemas.microsoft.com/office/drawing/2014/main" id="{A0A6491B-0014-40B7-A52B-89C1B81A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28" y="6167428"/>
            <a:ext cx="566574" cy="70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5E8852-EA61-442E-81CE-9024B90FCF3E}"/>
              </a:ext>
            </a:extLst>
          </p:cNvPr>
          <p:cNvSpPr txBox="1"/>
          <p:nvPr/>
        </p:nvSpPr>
        <p:spPr>
          <a:xfrm>
            <a:off x="3094634" y="5948837"/>
            <a:ext cx="182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Survey Point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6348E0A-CA1C-4130-96E9-E046254A8FC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9" t="13539" r="17456" b="6765"/>
          <a:stretch/>
        </p:blipFill>
        <p:spPr>
          <a:xfrm>
            <a:off x="4175221" y="6283275"/>
            <a:ext cx="308623" cy="573498"/>
          </a:xfrm>
          <a:prstGeom prst="rect">
            <a:avLst/>
          </a:prstGeom>
        </p:spPr>
      </p:pic>
      <p:pic>
        <p:nvPicPr>
          <p:cNvPr id="35" name="Picture 77" descr="JKUTI1Ps_normal">
            <a:extLst>
              <a:ext uri="{FF2B5EF4-FFF2-40B4-BE49-F238E27FC236}">
                <a16:creationId xmlns:a16="http://schemas.microsoft.com/office/drawing/2014/main" id="{680EA822-E01E-4DFD-89F5-7E69549A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77" y="3622975"/>
            <a:ext cx="671715" cy="59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10" descr="bitcoin-blockchain">
            <a:extLst>
              <a:ext uri="{FF2B5EF4-FFF2-40B4-BE49-F238E27FC236}">
                <a16:creationId xmlns:a16="http://schemas.microsoft.com/office/drawing/2014/main" id="{C492207B-14FC-4BE6-A0A0-05A6F193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03" y="3459573"/>
            <a:ext cx="1914514" cy="83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48DE4A-F943-4967-8991-5BB614C6F843}"/>
              </a:ext>
            </a:extLst>
          </p:cNvPr>
          <p:cNvSpPr txBox="1"/>
          <p:nvPr/>
        </p:nvSpPr>
        <p:spPr>
          <a:xfrm>
            <a:off x="3877164" y="4591144"/>
            <a:ext cx="3310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SETTLEMENTS / EXCHANGES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= TAXABLE EVENTS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AKIN TO PROPERTY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08191-6874-483F-86DE-6BA9035D5C1E}"/>
              </a:ext>
            </a:extLst>
          </p:cNvPr>
          <p:cNvSpPr txBox="1"/>
          <p:nvPr/>
        </p:nvSpPr>
        <p:spPr>
          <a:xfrm>
            <a:off x="7988844" y="1818478"/>
            <a:ext cx="2260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CLAIMS MAY NOT DIRECT TOWARDS ABSTRACT IDEAS </a:t>
            </a:r>
            <a:r>
              <a:rPr lang="en-US" sz="1600" b="1" dirty="0"/>
              <a:t>Physical = Opposite  </a:t>
            </a:r>
          </a:p>
          <a:p>
            <a:r>
              <a:rPr lang="en-US" sz="1600" b="1" dirty="0"/>
              <a:t>of abstract =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ALICE</a:t>
            </a:r>
          </a:p>
        </p:txBody>
      </p:sp>
      <p:pic>
        <p:nvPicPr>
          <p:cNvPr id="39" name="Picture 84" descr="globe">
            <a:extLst>
              <a:ext uri="{FF2B5EF4-FFF2-40B4-BE49-F238E27FC236}">
                <a16:creationId xmlns:a16="http://schemas.microsoft.com/office/drawing/2014/main" id="{4FB9B292-34FC-4AE4-8355-66EDBA68A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73" y="6279020"/>
            <a:ext cx="2130315" cy="56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C6BD91D-573D-46FC-A641-CF6618F580FF}"/>
              </a:ext>
            </a:extLst>
          </p:cNvPr>
          <p:cNvSpPr txBox="1"/>
          <p:nvPr/>
        </p:nvSpPr>
        <p:spPr>
          <a:xfrm>
            <a:off x="4740808" y="5251716"/>
            <a:ext cx="1726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IRS                          #1421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EAF2A6-80EA-41D3-8DF5-E1B1B138C503}"/>
              </a:ext>
            </a:extLst>
          </p:cNvPr>
          <p:cNvSpPr txBox="1"/>
          <p:nvPr/>
        </p:nvSpPr>
        <p:spPr>
          <a:xfrm>
            <a:off x="1386363" y="4032512"/>
            <a:ext cx="17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Metrics, Meters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1C7CB7-2FF5-4205-8C89-EC4DBD48C638}"/>
              </a:ext>
            </a:extLst>
          </p:cNvPr>
          <p:cNvSpPr/>
          <p:nvPr/>
        </p:nvSpPr>
        <p:spPr>
          <a:xfrm>
            <a:off x="1430242" y="2818559"/>
            <a:ext cx="989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UMPIRE </a:t>
            </a:r>
          </a:p>
        </p:txBody>
      </p:sp>
      <p:pic>
        <p:nvPicPr>
          <p:cNvPr id="44" name="Picture 2" descr="http://www.techweekeurope.co.uk/wp-content/uploads/2016/06/shutterstock_431701162.jpg">
            <a:extLst>
              <a:ext uri="{FF2B5EF4-FFF2-40B4-BE49-F238E27FC236}">
                <a16:creationId xmlns:a16="http://schemas.microsoft.com/office/drawing/2014/main" id="{01D652B8-7290-4CD0-9D5C-3A85D045A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r="14664"/>
          <a:stretch/>
        </p:blipFill>
        <p:spPr bwMode="auto">
          <a:xfrm>
            <a:off x="8025142" y="14593"/>
            <a:ext cx="1852754" cy="160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7080E2F-54E3-4999-89E4-DC25FDDA91F7}"/>
              </a:ext>
            </a:extLst>
          </p:cNvPr>
          <p:cNvSpPr/>
          <p:nvPr/>
        </p:nvSpPr>
        <p:spPr>
          <a:xfrm>
            <a:off x="8025234" y="1603255"/>
            <a:ext cx="1897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 573 US 134 2347</a:t>
            </a:r>
          </a:p>
        </p:txBody>
      </p:sp>
      <p:pic>
        <p:nvPicPr>
          <p:cNvPr id="46" name="Picture 2" descr="https://s-media-cache-ak0.pinimg.com/736x/5a/f3/18/5af31896d942288cb102be5a9506137f.jpg">
            <a:extLst>
              <a:ext uri="{FF2B5EF4-FFF2-40B4-BE49-F238E27FC236}">
                <a16:creationId xmlns:a16="http://schemas.microsoft.com/office/drawing/2014/main" id="{945202C6-E2DC-4928-B4FD-E55DE4E3D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9" t="14979" r="28370" b="14854"/>
          <a:stretch/>
        </p:blipFill>
        <p:spPr bwMode="auto">
          <a:xfrm>
            <a:off x="8151129" y="5264790"/>
            <a:ext cx="379290" cy="6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81">
            <a:extLst>
              <a:ext uri="{FF2B5EF4-FFF2-40B4-BE49-F238E27FC236}">
                <a16:creationId xmlns:a16="http://schemas.microsoft.com/office/drawing/2014/main" id="{A820FF4F-B831-4AAC-AFC9-A1A503CDDBD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358" y="5887897"/>
            <a:ext cx="575143" cy="396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57FE33B-54CF-4D63-B4B4-C9BC2A0080E4}"/>
              </a:ext>
            </a:extLst>
          </p:cNvPr>
          <p:cNvGrpSpPr/>
          <p:nvPr/>
        </p:nvGrpSpPr>
        <p:grpSpPr>
          <a:xfrm>
            <a:off x="8165595" y="4540669"/>
            <a:ext cx="1670519" cy="2008157"/>
            <a:chOff x="-27300" y="3170431"/>
            <a:chExt cx="790587" cy="1061949"/>
          </a:xfrm>
        </p:grpSpPr>
        <p:pic>
          <p:nvPicPr>
            <p:cNvPr id="50" name="Picture 38" descr="MC900133529[1]">
              <a:extLst>
                <a:ext uri="{FF2B5EF4-FFF2-40B4-BE49-F238E27FC236}">
                  <a16:creationId xmlns:a16="http://schemas.microsoft.com/office/drawing/2014/main" id="{429DA860-F2E1-456B-ACE7-966CD23F1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63" y="3850979"/>
              <a:ext cx="302024" cy="21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9" descr="MC900133529[1]">
              <a:extLst>
                <a:ext uri="{FF2B5EF4-FFF2-40B4-BE49-F238E27FC236}">
                  <a16:creationId xmlns:a16="http://schemas.microsoft.com/office/drawing/2014/main" id="{1C388949-85E1-40D7-97D5-70CD13A89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21" y="3600210"/>
              <a:ext cx="270526" cy="234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0" descr="MC900133529[1]">
              <a:extLst>
                <a:ext uri="{FF2B5EF4-FFF2-40B4-BE49-F238E27FC236}">
                  <a16:creationId xmlns:a16="http://schemas.microsoft.com/office/drawing/2014/main" id="{015F465A-FAB8-4546-A9D4-B6878BDAA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805" y="3369227"/>
              <a:ext cx="318685" cy="23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AutoShape 43">
              <a:extLst>
                <a:ext uri="{FF2B5EF4-FFF2-40B4-BE49-F238E27FC236}">
                  <a16:creationId xmlns:a16="http://schemas.microsoft.com/office/drawing/2014/main" id="{8979F502-80A7-4C5F-80EE-D58ADA332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1" y="3352794"/>
              <a:ext cx="228600" cy="83819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pic>
          <p:nvPicPr>
            <p:cNvPr id="55" name="Picture 7" descr="rgfiahjg[1]">
              <a:extLst>
                <a:ext uri="{FF2B5EF4-FFF2-40B4-BE49-F238E27FC236}">
                  <a16:creationId xmlns:a16="http://schemas.microsoft.com/office/drawing/2014/main" id="{D6FAD76A-9DEC-426E-A05D-BEDFD7082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300" y="4120675"/>
              <a:ext cx="102016" cy="111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AutoShape 60">
              <a:extLst>
                <a:ext uri="{FF2B5EF4-FFF2-40B4-BE49-F238E27FC236}">
                  <a16:creationId xmlns:a16="http://schemas.microsoft.com/office/drawing/2014/main" id="{34DE0986-AD9D-4C72-B4FE-2D796CB5A6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6200" y="3352794"/>
              <a:ext cx="228600" cy="83819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19050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pic>
          <p:nvPicPr>
            <p:cNvPr id="57" name="Picture 61" descr="ANd9GcSvFw_tMrkk6m7ea9AXfz9T74cDFaG7dhZclhP3ULjqQOeSvpjr">
              <a:extLst>
                <a:ext uri="{FF2B5EF4-FFF2-40B4-BE49-F238E27FC236}">
                  <a16:creationId xmlns:a16="http://schemas.microsoft.com/office/drawing/2014/main" id="{F8C02684-A925-4C63-BB64-010E658AE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83" y="3170431"/>
              <a:ext cx="208439" cy="208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7" descr="rgfiahjg[1]">
              <a:extLst>
                <a:ext uri="{FF2B5EF4-FFF2-40B4-BE49-F238E27FC236}">
                  <a16:creationId xmlns:a16="http://schemas.microsoft.com/office/drawing/2014/main" id="{64DF2CF9-4CB0-4981-B8A9-639546ADA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43" y="4089702"/>
              <a:ext cx="107821" cy="120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BB08235-B073-4BCA-A264-CB366CF174C3}"/>
              </a:ext>
            </a:extLst>
          </p:cNvPr>
          <p:cNvSpPr txBox="1"/>
          <p:nvPr/>
        </p:nvSpPr>
        <p:spPr>
          <a:xfrm>
            <a:off x="2949478" y="733018"/>
            <a:ext cx="2510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Satoshi Nakamoto: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solution we propose begins with 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STAMP SERVER</a:t>
            </a:r>
          </a:p>
        </p:txBody>
      </p:sp>
      <p:pic>
        <p:nvPicPr>
          <p:cNvPr id="60" name="Picture 20" descr="MC900441336[1]">
            <a:extLst>
              <a:ext uri="{FF2B5EF4-FFF2-40B4-BE49-F238E27FC236}">
                <a16:creationId xmlns:a16="http://schemas.microsoft.com/office/drawing/2014/main" id="{8D031C2E-0B89-454D-B4C9-D8C375722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93" y="6316936"/>
            <a:ext cx="528756" cy="56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14" descr="rgfiahjg[1]">
            <a:extLst>
              <a:ext uri="{FF2B5EF4-FFF2-40B4-BE49-F238E27FC236}">
                <a16:creationId xmlns:a16="http://schemas.microsoft.com/office/drawing/2014/main" id="{4F751FAD-B69B-4D23-8571-F784B039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95" y="5703497"/>
            <a:ext cx="331054" cy="3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14" descr="rgfiahjg[1]">
            <a:extLst>
              <a:ext uri="{FF2B5EF4-FFF2-40B4-BE49-F238E27FC236}">
                <a16:creationId xmlns:a16="http://schemas.microsoft.com/office/drawing/2014/main" id="{3BEA79EA-B0AA-4000-A7D6-59062DD59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059" y="5353386"/>
            <a:ext cx="331054" cy="32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7" descr="th?&amp;id=HN">
            <a:extLst>
              <a:ext uri="{FF2B5EF4-FFF2-40B4-BE49-F238E27FC236}">
                <a16:creationId xmlns:a16="http://schemas.microsoft.com/office/drawing/2014/main" id="{6C4E8F94-BE9D-408F-BF31-E7C3ED0A3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xfrm>
            <a:off x="5240392" y="5297998"/>
            <a:ext cx="656500" cy="74241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51E88DC-6A8B-4B51-B31B-CC32B661BB53}"/>
              </a:ext>
            </a:extLst>
          </p:cNvPr>
          <p:cNvSpPr/>
          <p:nvPr/>
        </p:nvSpPr>
        <p:spPr>
          <a:xfrm>
            <a:off x="2536780" y="4631248"/>
            <a:ext cx="813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 X 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8A5207-A1C8-4E54-AABA-53C238F7B9D6}"/>
              </a:ext>
            </a:extLst>
          </p:cNvPr>
          <p:cNvSpPr/>
          <p:nvPr/>
        </p:nvSpPr>
        <p:spPr>
          <a:xfrm>
            <a:off x="1406703" y="2090652"/>
            <a:ext cx="145809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RULES / ROLES</a:t>
            </a:r>
          </a:p>
          <a:p>
            <a:r>
              <a:rPr lang="en-US" sz="1600" b="1" dirty="0"/>
              <a:t>INSTRUCTIONS</a:t>
            </a:r>
          </a:p>
          <a:p>
            <a:r>
              <a:rPr lang="en-US" sz="1600" b="1" dirty="0"/>
              <a:t>WORKFLOW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72104-D394-450F-BC12-F116CC90E702}"/>
              </a:ext>
            </a:extLst>
          </p:cNvPr>
          <p:cNvSpPr txBox="1"/>
          <p:nvPr/>
        </p:nvSpPr>
        <p:spPr>
          <a:xfrm>
            <a:off x="3316031" y="4000715"/>
            <a:ext cx="1083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{“ORG_ID”}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E8EFD-2006-4607-9B73-1E3BA61FDD11}"/>
              </a:ext>
            </a:extLst>
          </p:cNvPr>
          <p:cNvSpPr txBox="1"/>
          <p:nvPr/>
        </p:nvSpPr>
        <p:spPr>
          <a:xfrm>
            <a:off x="7472908" y="4923813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FIX {“108”}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E2F37-344F-43B6-87C3-56DB130217AC}"/>
              </a:ext>
            </a:extLst>
          </p:cNvPr>
          <p:cNvSpPr txBox="1"/>
          <p:nvPr/>
        </p:nvSpPr>
        <p:spPr>
          <a:xfrm>
            <a:off x="3460208" y="4200429"/>
            <a:ext cx="4119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UNIVERSAL HEARTBEAT MESSAGE EVENT BUS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AAB9DB-8A7D-48C7-A65C-2F0738B95517}"/>
              </a:ext>
            </a:extLst>
          </p:cNvPr>
          <p:cNvSpPr txBox="1"/>
          <p:nvPr/>
        </p:nvSpPr>
        <p:spPr>
          <a:xfrm>
            <a:off x="7187594" y="5225665"/>
            <a:ext cx="1016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FF0000"/>
                </a:solidFill>
              </a:rPr>
              <a:t>FLASH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</a:rPr>
              <a:t>MESSAGE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</a:rPr>
              <a:t>EVENT BUS</a:t>
            </a:r>
          </a:p>
        </p:txBody>
      </p:sp>
      <p:pic>
        <p:nvPicPr>
          <p:cNvPr id="71" name="Picture 4" descr="New Earth Time - Wikipedia">
            <a:extLst>
              <a:ext uri="{FF2B5EF4-FFF2-40B4-BE49-F238E27FC236}">
                <a16:creationId xmlns:a16="http://schemas.microsoft.com/office/drawing/2014/main" id="{9395679B-C74B-454F-BB33-032F827C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25" y="517774"/>
            <a:ext cx="1552625" cy="130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14" descr="rgfiahjg[1]">
            <a:extLst>
              <a:ext uri="{FF2B5EF4-FFF2-40B4-BE49-F238E27FC236}">
                <a16:creationId xmlns:a16="http://schemas.microsoft.com/office/drawing/2014/main" id="{ADF96357-3710-43B1-8209-A91350C1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66" y="6443706"/>
            <a:ext cx="296851" cy="28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9CE163FD-151C-4C41-B619-9E07CDF7826A}"/>
              </a:ext>
            </a:extLst>
          </p:cNvPr>
          <p:cNvSpPr/>
          <p:nvPr/>
        </p:nvSpPr>
        <p:spPr>
          <a:xfrm>
            <a:off x="7341355" y="5979209"/>
            <a:ext cx="9866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TIME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STAMP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78" name="Picture 314" descr="rgfiahjg[1]">
            <a:extLst>
              <a:ext uri="{FF2B5EF4-FFF2-40B4-BE49-F238E27FC236}">
                <a16:creationId xmlns:a16="http://schemas.microsoft.com/office/drawing/2014/main" id="{C23BD6BE-0675-4E5B-AA95-DF69918F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90" y="6223658"/>
            <a:ext cx="241036" cy="26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1531D5B-6D6C-462F-AF63-A0C56E89663D}"/>
              </a:ext>
            </a:extLst>
          </p:cNvPr>
          <p:cNvSpPr txBox="1"/>
          <p:nvPr/>
        </p:nvSpPr>
        <p:spPr>
          <a:xfrm>
            <a:off x="3930022" y="3565343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{“URN”}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A9E283AA-4525-4711-A730-B8C013AF2B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43496" y="1666758"/>
            <a:ext cx="1224294" cy="1023253"/>
          </a:xfrm>
          <a:prstGeom prst="rect">
            <a:avLst/>
          </a:prstGeom>
        </p:spPr>
      </p:pic>
      <p:pic>
        <p:nvPicPr>
          <p:cNvPr id="83" name="Picture 20" descr="MC900441336[1]">
            <a:extLst>
              <a:ext uri="{FF2B5EF4-FFF2-40B4-BE49-F238E27FC236}">
                <a16:creationId xmlns:a16="http://schemas.microsoft.com/office/drawing/2014/main" id="{38A56D64-BF37-44AC-8CF0-E3821A2E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846" y="5948837"/>
            <a:ext cx="580907" cy="58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 descr="j0286851">
            <a:extLst>
              <a:ext uri="{FF2B5EF4-FFF2-40B4-BE49-F238E27FC236}">
                <a16:creationId xmlns:a16="http://schemas.microsoft.com/office/drawing/2014/main" id="{60D10CA8-4D03-49D0-819D-99B9D8318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34" y="5277013"/>
            <a:ext cx="670781" cy="62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C244928D-7384-4CDE-979B-30B03CB0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085" y="3775008"/>
            <a:ext cx="379690" cy="43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10" descr="bitcoin-blockchain">
            <a:extLst>
              <a:ext uri="{FF2B5EF4-FFF2-40B4-BE49-F238E27FC236}">
                <a16:creationId xmlns:a16="http://schemas.microsoft.com/office/drawing/2014/main" id="{6EC8D664-20E6-48F1-811C-525D7CE5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719" y="3466201"/>
            <a:ext cx="1674525" cy="83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39" descr="MC900133529[1]">
            <a:extLst>
              <a:ext uri="{FF2B5EF4-FFF2-40B4-BE49-F238E27FC236}">
                <a16:creationId xmlns:a16="http://schemas.microsoft.com/office/drawing/2014/main" id="{DCAB6081-E1BB-412D-8841-4DF6C7DD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45" y="3367310"/>
            <a:ext cx="495238" cy="39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2CD0468F-F2C9-42E2-9F19-61184ABBB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13" y="2495195"/>
            <a:ext cx="421248" cy="5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 descr="A girl in a blue shirt&#10;&#10;Description automatically generated">
            <a:extLst>
              <a:ext uri="{FF2B5EF4-FFF2-40B4-BE49-F238E27FC236}">
                <a16:creationId xmlns:a16="http://schemas.microsoft.com/office/drawing/2014/main" id="{D840B743-4215-493F-830B-B74F9F997C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94" y="827856"/>
            <a:ext cx="1036233" cy="11191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53DF5DE-1C00-49A4-A440-C688734526A9}"/>
              </a:ext>
            </a:extLst>
          </p:cNvPr>
          <p:cNvSpPr txBox="1"/>
          <p:nvPr/>
        </p:nvSpPr>
        <p:spPr>
          <a:xfrm>
            <a:off x="7516843" y="757168"/>
            <a:ext cx="6093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Corp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VS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CLS</a:t>
            </a:r>
            <a:b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BANK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03AC300-57F9-4447-97A8-3D7E8BFCBE96}"/>
              </a:ext>
            </a:extLst>
          </p:cNvPr>
          <p:cNvSpPr txBox="1"/>
          <p:nvPr/>
        </p:nvSpPr>
        <p:spPr>
          <a:xfrm>
            <a:off x="1710442" y="6284471"/>
            <a:ext cx="181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6FF33"/>
                </a:solidFill>
              </a:rPr>
              <a:t>MICRO </a:t>
            </a:r>
          </a:p>
          <a:p>
            <a:r>
              <a:rPr lang="en-US" sz="1600" b="1" dirty="0">
                <a:solidFill>
                  <a:srgbClr val="66FF33"/>
                </a:solidFill>
              </a:rPr>
              <a:t>CYCLES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20400E-39AE-4DA4-9856-DACD47A6C2F2}"/>
              </a:ext>
            </a:extLst>
          </p:cNvPr>
          <p:cNvSpPr txBox="1"/>
          <p:nvPr/>
        </p:nvSpPr>
        <p:spPr>
          <a:xfrm>
            <a:off x="1397291" y="4320999"/>
            <a:ext cx="2085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Stat Mean Value 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049CE-ECBD-4F4C-92F6-E748239CA5F4}"/>
              </a:ext>
            </a:extLst>
          </p:cNvPr>
          <p:cNvSpPr/>
          <p:nvPr/>
        </p:nvSpPr>
        <p:spPr>
          <a:xfrm>
            <a:off x="9276778" y="6179492"/>
            <a:ext cx="6767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Epoch </a:t>
            </a:r>
          </a:p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Time </a:t>
            </a:r>
          </a:p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Cycles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C9CA6E-8F57-4592-BA9A-172D355CBF66}"/>
              </a:ext>
            </a:extLst>
          </p:cNvPr>
          <p:cNvSpPr txBox="1"/>
          <p:nvPr/>
        </p:nvSpPr>
        <p:spPr>
          <a:xfrm>
            <a:off x="9014148" y="4539495"/>
            <a:ext cx="90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EVENTS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31D254-4961-447D-83A7-28A32ED9DCD0}"/>
              </a:ext>
            </a:extLst>
          </p:cNvPr>
          <p:cNvSpPr txBox="1"/>
          <p:nvPr/>
        </p:nvSpPr>
        <p:spPr>
          <a:xfrm>
            <a:off x="7342885" y="4494880"/>
            <a:ext cx="113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FF00"/>
                </a:highlight>
              </a:rPr>
              <a:t>Stochastic</a:t>
            </a:r>
          </a:p>
          <a:p>
            <a:pPr algn="r"/>
            <a:r>
              <a:rPr lang="en-US" sz="1200" b="1" dirty="0">
                <a:highlight>
                  <a:srgbClr val="00FF00"/>
                </a:highlight>
              </a:rPr>
              <a:t>Harmonization</a:t>
            </a:r>
          </a:p>
        </p:txBody>
      </p:sp>
      <p:pic>
        <p:nvPicPr>
          <p:cNvPr id="86" name="Picture 7" descr="rgfiahjg[1]">
            <a:extLst>
              <a:ext uri="{FF2B5EF4-FFF2-40B4-BE49-F238E27FC236}">
                <a16:creationId xmlns:a16="http://schemas.microsoft.com/office/drawing/2014/main" id="{7BC1D993-D1D4-410D-B868-F24B3F7E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23" y="3989427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7" descr="rgfiahjg[1]">
            <a:extLst>
              <a:ext uri="{FF2B5EF4-FFF2-40B4-BE49-F238E27FC236}">
                <a16:creationId xmlns:a16="http://schemas.microsoft.com/office/drawing/2014/main" id="{8DF25CB4-018B-428F-B7E6-359AE43C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95" y="3977167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DAF2CD4-1E5C-41C7-A100-B0B857E33BA5}"/>
              </a:ext>
            </a:extLst>
          </p:cNvPr>
          <p:cNvSpPr txBox="1"/>
          <p:nvPr/>
        </p:nvSpPr>
        <p:spPr>
          <a:xfrm>
            <a:off x="5867413" y="399411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{“URN”}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076E38-A280-47B9-98EB-37786F136700}"/>
              </a:ext>
            </a:extLst>
          </p:cNvPr>
          <p:cNvSpPr txBox="1"/>
          <p:nvPr/>
        </p:nvSpPr>
        <p:spPr>
          <a:xfrm>
            <a:off x="8629026" y="3745067"/>
            <a:ext cx="114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RUNNER</a:t>
            </a:r>
          </a:p>
          <a:p>
            <a:r>
              <a:rPr lang="en-US" sz="1400" b="1" dirty="0"/>
              <a:t>Message Bus</a:t>
            </a:r>
          </a:p>
        </p:txBody>
      </p:sp>
      <p:pic>
        <p:nvPicPr>
          <p:cNvPr id="95" name="Picture 7" descr="rgfiahjg[1]">
            <a:extLst>
              <a:ext uri="{FF2B5EF4-FFF2-40B4-BE49-F238E27FC236}">
                <a16:creationId xmlns:a16="http://schemas.microsoft.com/office/drawing/2014/main" id="{2F9A04B8-8E16-4C63-93B3-4F1C99743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63" y="3799538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oach vector illustration © John Takai (cteconsulting ...">
            <a:extLst>
              <a:ext uri="{FF2B5EF4-FFF2-40B4-BE49-F238E27FC236}">
                <a16:creationId xmlns:a16="http://schemas.microsoft.com/office/drawing/2014/main" id="{17B0192B-3E51-4352-8EFC-CBD4D04F1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79" y="2873069"/>
            <a:ext cx="307088" cy="6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eball Umpire Clipart – 101 Clip Art">
            <a:extLst>
              <a:ext uri="{FF2B5EF4-FFF2-40B4-BE49-F238E27FC236}">
                <a16:creationId xmlns:a16="http://schemas.microsoft.com/office/drawing/2014/main" id="{34665EAA-B421-40DD-86E4-C5BE9DC16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59" y="5989413"/>
            <a:ext cx="799777" cy="82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6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12CCE2C-3E22-4190-9283-7FC905B5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-46653"/>
            <a:ext cx="8868747" cy="6858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6CAF312-383A-4177-9520-2EEF8C268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02" y="3525625"/>
            <a:ext cx="3796545" cy="32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8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4597A-62D6-4BA5-B3EF-829331017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E9DE26-3C38-4291-B50F-07716B7E4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CAE35BC-9FDB-4E79-9A6E-6CF0655F5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04354"/>
            <a:ext cx="2841091" cy="26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6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4A6C4C-8FF3-4CD6-B2B3-6EDA30BD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5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3863</TotalTime>
  <Words>425</Words>
  <Application>Microsoft Office PowerPoint</Application>
  <PresentationFormat>Widescreen</PresentationFormat>
  <Paragraphs>113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Epoch Time Cycles / Syntax</vt:lpstr>
      <vt:lpstr>Time Epochs / Syntax: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Epoch Time Cycles / Syntax</dc:title>
  <dc:creator>Steven McGee</dc:creator>
  <cp:lastModifiedBy>Steven McGee</cp:lastModifiedBy>
  <cp:revision>187</cp:revision>
  <dcterms:created xsi:type="dcterms:W3CDTF">2019-09-30T14:30:57Z</dcterms:created>
  <dcterms:modified xsi:type="dcterms:W3CDTF">2020-04-22T19:23:06Z</dcterms:modified>
</cp:coreProperties>
</file>